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2"/>
  </p:notesMasterIdLst>
  <p:handoutMasterIdLst>
    <p:handoutMasterId r:id="rId93"/>
  </p:handoutMasterIdLst>
  <p:sldIdLst>
    <p:sldId id="256" r:id="rId2"/>
    <p:sldId id="257" r:id="rId3"/>
    <p:sldId id="289" r:id="rId4"/>
    <p:sldId id="372" r:id="rId5"/>
    <p:sldId id="373" r:id="rId6"/>
    <p:sldId id="389" r:id="rId7"/>
    <p:sldId id="390" r:id="rId8"/>
    <p:sldId id="391" r:id="rId9"/>
    <p:sldId id="392" r:id="rId10"/>
    <p:sldId id="30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07" r:id="rId24"/>
    <p:sldId id="375" r:id="rId25"/>
    <p:sldId id="376" r:id="rId26"/>
    <p:sldId id="360" r:id="rId27"/>
    <p:sldId id="361" r:id="rId28"/>
    <p:sldId id="362" r:id="rId29"/>
    <p:sldId id="363" r:id="rId30"/>
    <p:sldId id="364" r:id="rId31"/>
    <p:sldId id="365" r:id="rId32"/>
    <p:sldId id="366" r:id="rId33"/>
    <p:sldId id="367" r:id="rId34"/>
    <p:sldId id="369" r:id="rId35"/>
    <p:sldId id="370" r:id="rId36"/>
    <p:sldId id="371" r:id="rId37"/>
    <p:sldId id="308" r:id="rId38"/>
    <p:sldId id="332" r:id="rId39"/>
    <p:sldId id="333"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5" r:id="rId60"/>
    <p:sldId id="356" r:id="rId61"/>
    <p:sldId id="357" r:id="rId62"/>
    <p:sldId id="358" r:id="rId63"/>
    <p:sldId id="359" r:id="rId64"/>
    <p:sldId id="309"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10" r:id="rId87"/>
    <p:sldId id="395" r:id="rId88"/>
    <p:sldId id="393" r:id="rId89"/>
    <p:sldId id="396" r:id="rId90"/>
    <p:sldId id="298"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38" userDrawn="1">
          <p15:clr>
            <a:srgbClr val="A4A3A4"/>
          </p15:clr>
        </p15:guide>
        <p15:guide id="6" orient="horz" pos="323" userDrawn="1">
          <p15:clr>
            <a:srgbClr val="A4A3A4"/>
          </p15:clr>
        </p15:guide>
        <p15:guide id="7" orient="horz" pos="4020" userDrawn="1">
          <p15:clr>
            <a:srgbClr val="A4A3A4"/>
          </p15:clr>
        </p15:guide>
        <p15:guide id="8" orient="horz" pos="2183" userDrawn="1">
          <p15:clr>
            <a:srgbClr val="A4A3A4"/>
          </p15:clr>
        </p15:guide>
        <p15:guide id="9" pos="7242" userDrawn="1">
          <p15:clr>
            <a:srgbClr val="A4A3A4"/>
          </p15:clr>
        </p15:guide>
        <p15:guide id="1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0"/>
    <a:srgbClr val="6295B7"/>
    <a:srgbClr val="005696"/>
    <a:srgbClr val="007DDA"/>
    <a:srgbClr val="005DA2"/>
    <a:srgbClr val="0078D2"/>
    <a:srgbClr val="0070C0"/>
    <a:srgbClr val="0069B8"/>
    <a:srgbClr val="004376"/>
    <a:srgbClr val="61B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73" autoAdjust="0"/>
    <p:restoredTop sz="82135" autoAdjust="0"/>
  </p:normalViewPr>
  <p:slideViewPr>
    <p:cSldViewPr snapToGrid="0">
      <p:cViewPr varScale="1">
        <p:scale>
          <a:sx n="72" d="100"/>
          <a:sy n="72" d="100"/>
        </p:scale>
        <p:origin x="1205" y="58"/>
      </p:cViewPr>
      <p:guideLst>
        <p:guide pos="438"/>
        <p:guide orient="horz" pos="323"/>
        <p:guide orient="horz" pos="4020"/>
        <p:guide orient="horz" pos="2183"/>
        <p:guide pos="7242"/>
        <p:guide pos="3840"/>
      </p:guideLst>
    </p:cSldViewPr>
  </p:slideViewPr>
  <p:outlineViewPr>
    <p:cViewPr>
      <p:scale>
        <a:sx n="33" d="100"/>
        <a:sy n="33" d="100"/>
      </p:scale>
      <p:origin x="0" y="-150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8" d="100"/>
          <a:sy n="88" d="100"/>
        </p:scale>
        <p:origin x="275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6C120B-1B0E-4F1F-8351-52893AA77BC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TW" altLang="en-US"/>
        </a:p>
      </dgm:t>
    </dgm:pt>
    <dgm:pt modelId="{70F86D84-3BE7-4DD9-8768-BFF47CBB2176}">
      <dgm:prSet/>
      <dgm:spPr/>
      <dgm:t>
        <a:bodyPr/>
        <a:lstStyle/>
        <a:p>
          <a:pPr rtl="0"/>
          <a:r>
            <a:rPr lang="en-US" b="1" dirty="0" smtClean="0">
              <a:latin typeface="Microsoft YaHei" panose="020B0503020204020204" pitchFamily="34" charset="-122"/>
              <a:ea typeface="Microsoft YaHei" panose="020B0503020204020204" pitchFamily="34" charset="-122"/>
            </a:rPr>
            <a:t>Technology studied</a:t>
          </a:r>
          <a:endParaRPr lang="zh-TW" dirty="0">
            <a:latin typeface="Microsoft YaHei" panose="020B0503020204020204" pitchFamily="34" charset="-122"/>
            <a:ea typeface="Microsoft YaHei" panose="020B0503020204020204" pitchFamily="34" charset="-122"/>
          </a:endParaRPr>
        </a:p>
      </dgm:t>
    </dgm:pt>
    <dgm:pt modelId="{0AFB2581-06FA-4F84-B5FD-C80527ECDFB7}" type="parTrans" cxnId="{0ABE939C-E348-4517-8E92-34C637F9E596}">
      <dgm:prSet/>
      <dgm:spPr/>
      <dgm:t>
        <a:bodyPr/>
        <a:lstStyle/>
        <a:p>
          <a:endParaRPr lang="zh-TW" altLang="en-US"/>
        </a:p>
      </dgm:t>
    </dgm:pt>
    <dgm:pt modelId="{9225159E-E28D-4F0F-B282-D74D70E78583}" type="sibTrans" cxnId="{0ABE939C-E348-4517-8E92-34C637F9E596}">
      <dgm:prSet/>
      <dgm:spPr/>
      <dgm:t>
        <a:bodyPr/>
        <a:lstStyle/>
        <a:p>
          <a:endParaRPr lang="zh-TW" altLang="en-US"/>
        </a:p>
      </dgm:t>
    </dgm:pt>
    <dgm:pt modelId="{C65E9DDB-B71D-4A72-9650-F05D8E29FB26}">
      <dgm:prSet custT="1"/>
      <dgm:spPr/>
      <dgm:t>
        <a:bodyPr/>
        <a:lstStyle/>
        <a:p>
          <a:pPr rtl="0"/>
          <a:r>
            <a:rPr lang="en-US" sz="2000" b="1" dirty="0" smtClean="0">
              <a:latin typeface="Microsoft YaHei" panose="020B0503020204020204" pitchFamily="34" charset="-122"/>
              <a:ea typeface="Microsoft YaHei" panose="020B0503020204020204" pitchFamily="34" charset="-122"/>
            </a:rPr>
            <a:t>Prior</a:t>
          </a:r>
          <a:r>
            <a:rPr lang="zh-TW" sz="2000" b="1" dirty="0" smtClean="0">
              <a:latin typeface="Microsoft YaHei" panose="020B0503020204020204" pitchFamily="34" charset="-122"/>
              <a:ea typeface="Microsoft YaHei" panose="020B0503020204020204" pitchFamily="34" charset="-122"/>
            </a:rPr>
            <a:t>：</a:t>
          </a:r>
          <a:r>
            <a:rPr lang="en-US" sz="2000" dirty="0" smtClean="0">
              <a:latin typeface="Microsoft YaHei" panose="020B0503020204020204" pitchFamily="34" charset="-122"/>
              <a:ea typeface="Microsoft YaHei" panose="020B0503020204020204" pitchFamily="34" charset="-122"/>
            </a:rPr>
            <a:t>simple, individual-oriented IT</a:t>
          </a:r>
          <a:endParaRPr lang="zh-TW" sz="2000" dirty="0">
            <a:latin typeface="Microsoft YaHei" panose="020B0503020204020204" pitchFamily="34" charset="-122"/>
            <a:ea typeface="Microsoft YaHei" panose="020B0503020204020204" pitchFamily="34" charset="-122"/>
          </a:endParaRPr>
        </a:p>
      </dgm:t>
    </dgm:pt>
    <dgm:pt modelId="{A8F87E7D-C4C8-4A0F-A423-2E850B9B65C9}" type="parTrans" cxnId="{50AF90CF-2C26-4AB3-95CB-48F025835587}">
      <dgm:prSet/>
      <dgm:spPr/>
      <dgm:t>
        <a:bodyPr/>
        <a:lstStyle/>
        <a:p>
          <a:endParaRPr lang="zh-TW" altLang="en-US"/>
        </a:p>
      </dgm:t>
    </dgm:pt>
    <dgm:pt modelId="{F6753A98-4A40-47DB-A703-442967256944}" type="sibTrans" cxnId="{50AF90CF-2C26-4AB3-95CB-48F025835587}">
      <dgm:prSet/>
      <dgm:spPr/>
      <dgm:t>
        <a:bodyPr/>
        <a:lstStyle/>
        <a:p>
          <a:endParaRPr lang="zh-TW" altLang="en-US"/>
        </a:p>
      </dgm:t>
    </dgm:pt>
    <dgm:pt modelId="{FBA110E1-9416-43CF-8205-9B5A9FF5BC85}">
      <dgm:prSet custT="1"/>
      <dgm:spPr/>
      <dgm:t>
        <a:bodyPr/>
        <a:lstStyle/>
        <a:p>
          <a:pPr rtl="0"/>
          <a:r>
            <a:rPr lang="en-US" sz="2000" b="1" dirty="0" smtClean="0">
              <a:latin typeface="Microsoft YaHei" panose="020B0503020204020204" pitchFamily="34" charset="-122"/>
              <a:ea typeface="Microsoft YaHei" panose="020B0503020204020204" pitchFamily="34" charset="-122"/>
            </a:rPr>
            <a:t>UTAUT</a:t>
          </a:r>
          <a:r>
            <a:rPr lang="zh-TW" sz="2000" b="1" dirty="0" smtClean="0">
              <a:latin typeface="Microsoft YaHei" panose="020B0503020204020204" pitchFamily="34" charset="-122"/>
              <a:ea typeface="Microsoft YaHei" panose="020B0503020204020204" pitchFamily="34" charset="-122"/>
            </a:rPr>
            <a:t>： </a:t>
          </a:r>
          <a:r>
            <a:rPr lang="en-US" sz="2000" dirty="0" smtClean="0">
              <a:latin typeface="Microsoft YaHei" panose="020B0503020204020204" pitchFamily="34" charset="-122"/>
              <a:ea typeface="Microsoft YaHei" panose="020B0503020204020204" pitchFamily="34" charset="-122"/>
            </a:rPr>
            <a:t>complex, organizational IT, managerial concern</a:t>
          </a:r>
          <a:endParaRPr lang="zh-TW" sz="2000" dirty="0">
            <a:latin typeface="Microsoft YaHei" panose="020B0503020204020204" pitchFamily="34" charset="-122"/>
            <a:ea typeface="Microsoft YaHei" panose="020B0503020204020204" pitchFamily="34" charset="-122"/>
          </a:endParaRPr>
        </a:p>
      </dgm:t>
    </dgm:pt>
    <dgm:pt modelId="{AE4319CC-F4C8-42B3-A6A0-FBD3413D659B}" type="parTrans" cxnId="{8DF3F82C-8099-4127-931A-110DC256A150}">
      <dgm:prSet/>
      <dgm:spPr/>
      <dgm:t>
        <a:bodyPr/>
        <a:lstStyle/>
        <a:p>
          <a:endParaRPr lang="zh-TW" altLang="en-US"/>
        </a:p>
      </dgm:t>
    </dgm:pt>
    <dgm:pt modelId="{46E5BD2E-5B91-41DB-A1CD-412347A13ED9}" type="sibTrans" cxnId="{8DF3F82C-8099-4127-931A-110DC256A150}">
      <dgm:prSet/>
      <dgm:spPr/>
      <dgm:t>
        <a:bodyPr/>
        <a:lstStyle/>
        <a:p>
          <a:endParaRPr lang="zh-TW" altLang="en-US"/>
        </a:p>
      </dgm:t>
    </dgm:pt>
    <dgm:pt modelId="{EE20A487-2AB7-4950-877A-9F7B2630597B}">
      <dgm:prSet/>
      <dgm:spPr/>
      <dgm:t>
        <a:bodyPr/>
        <a:lstStyle/>
        <a:p>
          <a:pPr rtl="0"/>
          <a:r>
            <a:rPr lang="en-US" b="1" dirty="0" smtClean="0">
              <a:latin typeface="Microsoft YaHei" panose="020B0503020204020204" pitchFamily="34" charset="-122"/>
              <a:ea typeface="Microsoft YaHei" panose="020B0503020204020204" pitchFamily="34" charset="-122"/>
            </a:rPr>
            <a:t>Participants</a:t>
          </a:r>
          <a:endParaRPr lang="zh-TW" dirty="0">
            <a:latin typeface="Microsoft YaHei" panose="020B0503020204020204" pitchFamily="34" charset="-122"/>
            <a:ea typeface="Microsoft YaHei" panose="020B0503020204020204" pitchFamily="34" charset="-122"/>
          </a:endParaRPr>
        </a:p>
      </dgm:t>
    </dgm:pt>
    <dgm:pt modelId="{F2AD402A-3D19-403D-8148-3E1D7C90A3FA}" type="parTrans" cxnId="{A9123BB9-9095-477F-8A5C-A87940920A0D}">
      <dgm:prSet/>
      <dgm:spPr/>
      <dgm:t>
        <a:bodyPr/>
        <a:lstStyle/>
        <a:p>
          <a:endParaRPr lang="zh-TW" altLang="en-US"/>
        </a:p>
      </dgm:t>
    </dgm:pt>
    <dgm:pt modelId="{9689DDBE-251F-41C8-9820-886BF4000CA4}" type="sibTrans" cxnId="{A9123BB9-9095-477F-8A5C-A87940920A0D}">
      <dgm:prSet/>
      <dgm:spPr/>
      <dgm:t>
        <a:bodyPr/>
        <a:lstStyle/>
        <a:p>
          <a:endParaRPr lang="zh-TW" altLang="en-US"/>
        </a:p>
      </dgm:t>
    </dgm:pt>
    <dgm:pt modelId="{C28E6237-AD2D-4A00-832A-936B45FEDC62}">
      <dgm:prSet custT="1"/>
      <dgm:spPr/>
      <dgm:t>
        <a:bodyPr/>
        <a:lstStyle/>
        <a:p>
          <a:pPr rtl="0"/>
          <a:r>
            <a:rPr lang="en-US" sz="2000" b="1" dirty="0" smtClean="0">
              <a:latin typeface="Microsoft YaHei" panose="020B0503020204020204" pitchFamily="34" charset="-122"/>
              <a:ea typeface="Microsoft YaHei" panose="020B0503020204020204" pitchFamily="34" charset="-122"/>
            </a:rPr>
            <a:t>Prior</a:t>
          </a:r>
          <a:r>
            <a:rPr lang="zh-TW" sz="2000" b="1" dirty="0" smtClean="0">
              <a:latin typeface="Microsoft YaHei" panose="020B0503020204020204" pitchFamily="34" charset="-122"/>
              <a:ea typeface="Microsoft YaHei" panose="020B0503020204020204" pitchFamily="34" charset="-122"/>
            </a:rPr>
            <a:t>：</a:t>
          </a:r>
          <a:r>
            <a:rPr lang="en-US" sz="2000" dirty="0" smtClean="0">
              <a:latin typeface="Microsoft YaHei" panose="020B0503020204020204" pitchFamily="34" charset="-122"/>
              <a:ea typeface="Microsoft YaHei" panose="020B0503020204020204" pitchFamily="34" charset="-122"/>
            </a:rPr>
            <a:t>most are students</a:t>
          </a:r>
          <a:endParaRPr lang="zh-TW" sz="2000" dirty="0">
            <a:latin typeface="Microsoft YaHei" panose="020B0503020204020204" pitchFamily="34" charset="-122"/>
            <a:ea typeface="Microsoft YaHei" panose="020B0503020204020204" pitchFamily="34" charset="-122"/>
          </a:endParaRPr>
        </a:p>
      </dgm:t>
    </dgm:pt>
    <dgm:pt modelId="{D16F2FF8-9A1A-4C57-9A40-3E6B345617DD}" type="parTrans" cxnId="{70F9388A-49D8-430A-A2E7-73DD206ABE5E}">
      <dgm:prSet/>
      <dgm:spPr/>
      <dgm:t>
        <a:bodyPr/>
        <a:lstStyle/>
        <a:p>
          <a:endParaRPr lang="zh-TW" altLang="en-US"/>
        </a:p>
      </dgm:t>
    </dgm:pt>
    <dgm:pt modelId="{03310AEF-310D-418D-9174-3E278FE279ED}" type="sibTrans" cxnId="{70F9388A-49D8-430A-A2E7-73DD206ABE5E}">
      <dgm:prSet/>
      <dgm:spPr/>
      <dgm:t>
        <a:bodyPr/>
        <a:lstStyle/>
        <a:p>
          <a:endParaRPr lang="zh-TW" altLang="en-US"/>
        </a:p>
      </dgm:t>
    </dgm:pt>
    <dgm:pt modelId="{E05CA379-96F0-4EEB-A6BB-4806236B151F}">
      <dgm:prSet custT="1"/>
      <dgm:spPr/>
      <dgm:t>
        <a:bodyPr/>
        <a:lstStyle/>
        <a:p>
          <a:pPr rtl="0"/>
          <a:r>
            <a:rPr lang="en-US" sz="2000" b="1" dirty="0" smtClean="0">
              <a:latin typeface="Microsoft YaHei" panose="020B0503020204020204" pitchFamily="34" charset="-122"/>
              <a:ea typeface="Microsoft YaHei" panose="020B0503020204020204" pitchFamily="34" charset="-122"/>
            </a:rPr>
            <a:t>UTAUT</a:t>
          </a:r>
          <a:r>
            <a:rPr lang="zh-TW" sz="2000" b="1" dirty="0" smtClean="0">
              <a:latin typeface="Microsoft YaHei" panose="020B0503020204020204" pitchFamily="34" charset="-122"/>
              <a:ea typeface="Microsoft YaHei" panose="020B0503020204020204" pitchFamily="34" charset="-122"/>
            </a:rPr>
            <a:t>： </a:t>
          </a:r>
          <a:r>
            <a:rPr lang="en-US" sz="2000" dirty="0" smtClean="0">
              <a:latin typeface="Microsoft YaHei" panose="020B0503020204020204" pitchFamily="34" charset="-122"/>
              <a:ea typeface="Microsoft YaHei" panose="020B0503020204020204" pitchFamily="34" charset="-122"/>
            </a:rPr>
            <a:t>employees in organizations</a:t>
          </a:r>
          <a:endParaRPr lang="zh-TW" sz="2000" dirty="0">
            <a:latin typeface="Microsoft YaHei" panose="020B0503020204020204" pitchFamily="34" charset="-122"/>
            <a:ea typeface="Microsoft YaHei" panose="020B0503020204020204" pitchFamily="34" charset="-122"/>
          </a:endParaRPr>
        </a:p>
      </dgm:t>
    </dgm:pt>
    <dgm:pt modelId="{84C9C41B-00CD-40C2-B478-4E6F7012BC19}" type="parTrans" cxnId="{15CE3230-3CC0-46BD-9F76-5FEA5E8A2C61}">
      <dgm:prSet/>
      <dgm:spPr/>
      <dgm:t>
        <a:bodyPr/>
        <a:lstStyle/>
        <a:p>
          <a:endParaRPr lang="zh-TW" altLang="en-US"/>
        </a:p>
      </dgm:t>
    </dgm:pt>
    <dgm:pt modelId="{AA88E3F4-DE06-4875-8190-21BD53CED236}" type="sibTrans" cxnId="{15CE3230-3CC0-46BD-9F76-5FEA5E8A2C61}">
      <dgm:prSet/>
      <dgm:spPr/>
      <dgm:t>
        <a:bodyPr/>
        <a:lstStyle/>
        <a:p>
          <a:endParaRPr lang="zh-TW" altLang="en-US"/>
        </a:p>
      </dgm:t>
    </dgm:pt>
    <dgm:pt modelId="{FF754088-9961-46C2-90DF-B6944A3350E9}">
      <dgm:prSet/>
      <dgm:spPr/>
      <dgm:t>
        <a:bodyPr/>
        <a:lstStyle/>
        <a:p>
          <a:pPr rtl="0"/>
          <a:r>
            <a:rPr lang="en-US" b="1" dirty="0" smtClean="0">
              <a:latin typeface="Microsoft YaHei" panose="020B0503020204020204" pitchFamily="34" charset="-122"/>
              <a:ea typeface="Microsoft YaHei" panose="020B0503020204020204" pitchFamily="34" charset="-122"/>
            </a:rPr>
            <a:t>Timing of measurement</a:t>
          </a:r>
          <a:endParaRPr lang="zh-TW" dirty="0">
            <a:latin typeface="Microsoft YaHei" panose="020B0503020204020204" pitchFamily="34" charset="-122"/>
            <a:ea typeface="Microsoft YaHei" panose="020B0503020204020204" pitchFamily="34" charset="-122"/>
          </a:endParaRPr>
        </a:p>
      </dgm:t>
    </dgm:pt>
    <dgm:pt modelId="{16532018-E3A5-4367-8A5C-EDAA702CBFBE}" type="parTrans" cxnId="{F49D6249-5813-40A7-B801-5CD5EE9C49C5}">
      <dgm:prSet/>
      <dgm:spPr/>
      <dgm:t>
        <a:bodyPr/>
        <a:lstStyle/>
        <a:p>
          <a:endParaRPr lang="zh-TW" altLang="en-US"/>
        </a:p>
      </dgm:t>
    </dgm:pt>
    <dgm:pt modelId="{D8F8F871-971C-4FDF-818E-83221AE6953B}" type="sibTrans" cxnId="{F49D6249-5813-40A7-B801-5CD5EE9C49C5}">
      <dgm:prSet/>
      <dgm:spPr/>
      <dgm:t>
        <a:bodyPr/>
        <a:lstStyle/>
        <a:p>
          <a:endParaRPr lang="zh-TW" altLang="en-US"/>
        </a:p>
      </dgm:t>
    </dgm:pt>
    <dgm:pt modelId="{D0D087E3-398E-4AFD-BC9A-ACAF70EC0B7D}">
      <dgm:prSet custT="1"/>
      <dgm:spPr/>
      <dgm:t>
        <a:bodyPr/>
        <a:lstStyle/>
        <a:p>
          <a:pPr rtl="0"/>
          <a:r>
            <a:rPr lang="en-US" sz="2000" b="1" dirty="0" smtClean="0">
              <a:latin typeface="Microsoft YaHei" panose="020B0503020204020204" pitchFamily="34" charset="-122"/>
              <a:ea typeface="Microsoft YaHei" panose="020B0503020204020204" pitchFamily="34" charset="-122"/>
            </a:rPr>
            <a:t>Prior</a:t>
          </a:r>
          <a:r>
            <a:rPr lang="zh-TW" sz="2000" b="1" dirty="0" smtClean="0">
              <a:latin typeface="Microsoft YaHei" panose="020B0503020204020204" pitchFamily="34" charset="-122"/>
              <a:ea typeface="Microsoft YaHei" panose="020B0503020204020204" pitchFamily="34" charset="-122"/>
            </a:rPr>
            <a:t>： </a:t>
          </a:r>
          <a:r>
            <a:rPr lang="en-US" sz="2000" dirty="0" smtClean="0">
              <a:latin typeface="Microsoft YaHei" panose="020B0503020204020204" pitchFamily="34" charset="-122"/>
              <a:ea typeface="Microsoft YaHei" panose="020B0503020204020204" pitchFamily="34" charset="-122"/>
            </a:rPr>
            <a:t>after the participants’ acceptance or rejection decision</a:t>
          </a:r>
          <a:endParaRPr lang="zh-TW" sz="2000" dirty="0">
            <a:latin typeface="Microsoft YaHei" panose="020B0503020204020204" pitchFamily="34" charset="-122"/>
            <a:ea typeface="Microsoft YaHei" panose="020B0503020204020204" pitchFamily="34" charset="-122"/>
          </a:endParaRPr>
        </a:p>
      </dgm:t>
    </dgm:pt>
    <dgm:pt modelId="{C88AFA0E-4772-49E2-AE7C-81B2EA8E27C7}" type="parTrans" cxnId="{BA7A0419-B316-43B7-96B2-EF1BB89792A1}">
      <dgm:prSet/>
      <dgm:spPr/>
      <dgm:t>
        <a:bodyPr/>
        <a:lstStyle/>
        <a:p>
          <a:endParaRPr lang="zh-TW" altLang="en-US"/>
        </a:p>
      </dgm:t>
    </dgm:pt>
    <dgm:pt modelId="{29249E15-4996-4961-B86B-EB628489657A}" type="sibTrans" cxnId="{BA7A0419-B316-43B7-96B2-EF1BB89792A1}">
      <dgm:prSet/>
      <dgm:spPr/>
      <dgm:t>
        <a:bodyPr/>
        <a:lstStyle/>
        <a:p>
          <a:endParaRPr lang="zh-TW" altLang="en-US"/>
        </a:p>
      </dgm:t>
    </dgm:pt>
    <dgm:pt modelId="{7BD707D2-E720-4712-8988-1ADD63C7F4F9}">
      <dgm:prSet custT="1"/>
      <dgm:spPr/>
      <dgm:t>
        <a:bodyPr/>
        <a:lstStyle/>
        <a:p>
          <a:pPr rtl="0"/>
          <a:r>
            <a:rPr lang="en-US" sz="2000" b="1" dirty="0" smtClean="0">
              <a:latin typeface="Microsoft YaHei" panose="020B0503020204020204" pitchFamily="34" charset="-122"/>
              <a:ea typeface="Microsoft YaHei" panose="020B0503020204020204" pitchFamily="34" charset="-122"/>
            </a:rPr>
            <a:t>UTAUT</a:t>
          </a:r>
          <a:r>
            <a:rPr lang="zh-TW" sz="2000" b="1" dirty="0" smtClean="0">
              <a:latin typeface="Microsoft YaHei" panose="020B0503020204020204" pitchFamily="34" charset="-122"/>
              <a:ea typeface="Microsoft YaHei" panose="020B0503020204020204" pitchFamily="34" charset="-122"/>
            </a:rPr>
            <a:t>： </a:t>
          </a:r>
          <a:r>
            <a:rPr lang="en-US" sz="2000" dirty="0" smtClean="0">
              <a:latin typeface="Microsoft YaHei" panose="020B0503020204020204" pitchFamily="34" charset="-122"/>
              <a:ea typeface="Microsoft YaHei" panose="020B0503020204020204" pitchFamily="34" charset="-122"/>
            </a:rPr>
            <a:t>from the initial introduction to stages of greater experience</a:t>
          </a:r>
          <a:endParaRPr lang="zh-TW" sz="2000" dirty="0">
            <a:latin typeface="Microsoft YaHei" panose="020B0503020204020204" pitchFamily="34" charset="-122"/>
            <a:ea typeface="Microsoft YaHei" panose="020B0503020204020204" pitchFamily="34" charset="-122"/>
          </a:endParaRPr>
        </a:p>
      </dgm:t>
    </dgm:pt>
    <dgm:pt modelId="{740FB63A-0C58-41AE-9A91-B4AB711D4EA3}" type="parTrans" cxnId="{22AA432D-7895-447B-A8F7-A06A9DA3046B}">
      <dgm:prSet/>
      <dgm:spPr/>
      <dgm:t>
        <a:bodyPr/>
        <a:lstStyle/>
        <a:p>
          <a:endParaRPr lang="zh-TW" altLang="en-US"/>
        </a:p>
      </dgm:t>
    </dgm:pt>
    <dgm:pt modelId="{1414FF8D-9991-41BE-B97A-8F0367C6473E}" type="sibTrans" cxnId="{22AA432D-7895-447B-A8F7-A06A9DA3046B}">
      <dgm:prSet/>
      <dgm:spPr/>
      <dgm:t>
        <a:bodyPr/>
        <a:lstStyle/>
        <a:p>
          <a:endParaRPr lang="zh-TW" altLang="en-US"/>
        </a:p>
      </dgm:t>
    </dgm:pt>
    <dgm:pt modelId="{2485FBF4-C27C-4EEA-B821-13EB8B98BE10}">
      <dgm:prSet custT="1"/>
      <dgm:spPr/>
      <dgm:t>
        <a:bodyPr/>
        <a:lstStyle/>
        <a:p>
          <a:pPr rtl="0"/>
          <a:endParaRPr lang="zh-TW" sz="2000" dirty="0">
            <a:latin typeface="Microsoft YaHei" panose="020B0503020204020204" pitchFamily="34" charset="-122"/>
            <a:ea typeface="Microsoft YaHei" panose="020B0503020204020204" pitchFamily="34" charset="-122"/>
          </a:endParaRPr>
        </a:p>
      </dgm:t>
    </dgm:pt>
    <dgm:pt modelId="{DBE7CB84-554E-4156-BF03-5FE623DF3993}" type="parTrans" cxnId="{7511B8A8-5A0E-4835-B652-D2280E0A7B76}">
      <dgm:prSet/>
      <dgm:spPr/>
      <dgm:t>
        <a:bodyPr/>
        <a:lstStyle/>
        <a:p>
          <a:endParaRPr lang="zh-TW" altLang="en-US"/>
        </a:p>
      </dgm:t>
    </dgm:pt>
    <dgm:pt modelId="{5C796C97-A3CB-4DBA-9D4B-BAFBBF88D8F4}" type="sibTrans" cxnId="{7511B8A8-5A0E-4835-B652-D2280E0A7B76}">
      <dgm:prSet/>
      <dgm:spPr/>
      <dgm:t>
        <a:bodyPr/>
        <a:lstStyle/>
        <a:p>
          <a:endParaRPr lang="zh-TW" altLang="en-US"/>
        </a:p>
      </dgm:t>
    </dgm:pt>
    <dgm:pt modelId="{78988071-B7A5-470B-BD6E-06B9EB66AA39}">
      <dgm:prSet custT="1"/>
      <dgm:spPr/>
      <dgm:t>
        <a:bodyPr/>
        <a:lstStyle/>
        <a:p>
          <a:pPr rtl="0"/>
          <a:endParaRPr lang="zh-TW" sz="2000" dirty="0">
            <a:latin typeface="Microsoft YaHei" panose="020B0503020204020204" pitchFamily="34" charset="-122"/>
            <a:ea typeface="Microsoft YaHei" panose="020B0503020204020204" pitchFamily="34" charset="-122"/>
          </a:endParaRPr>
        </a:p>
      </dgm:t>
    </dgm:pt>
    <dgm:pt modelId="{B0317D10-A5A3-47C7-862A-F876829CD16E}" type="parTrans" cxnId="{01D17215-9BC4-4535-9F0B-A56E265CF4EC}">
      <dgm:prSet/>
      <dgm:spPr/>
      <dgm:t>
        <a:bodyPr/>
        <a:lstStyle/>
        <a:p>
          <a:endParaRPr lang="zh-TW" altLang="en-US"/>
        </a:p>
      </dgm:t>
    </dgm:pt>
    <dgm:pt modelId="{F4379B28-9DFB-4991-A1EC-3D6289080949}" type="sibTrans" cxnId="{01D17215-9BC4-4535-9F0B-A56E265CF4EC}">
      <dgm:prSet/>
      <dgm:spPr/>
      <dgm:t>
        <a:bodyPr/>
        <a:lstStyle/>
        <a:p>
          <a:endParaRPr lang="zh-TW" altLang="en-US"/>
        </a:p>
      </dgm:t>
    </dgm:pt>
    <dgm:pt modelId="{C04675C8-1214-4C21-A030-E7F7BAC3F495}">
      <dgm:prSet custT="1"/>
      <dgm:spPr/>
      <dgm:t>
        <a:bodyPr/>
        <a:lstStyle/>
        <a:p>
          <a:pPr rtl="0"/>
          <a:endParaRPr lang="zh-TW" sz="2000" dirty="0">
            <a:latin typeface="Microsoft YaHei" panose="020B0503020204020204" pitchFamily="34" charset="-122"/>
            <a:ea typeface="Microsoft YaHei" panose="020B0503020204020204" pitchFamily="34" charset="-122"/>
          </a:endParaRPr>
        </a:p>
      </dgm:t>
    </dgm:pt>
    <dgm:pt modelId="{CB1E374F-DD4D-4957-A4FA-F920F3C5AC0C}" type="parTrans" cxnId="{312588E4-3B70-4790-8DFB-1FACA75792C6}">
      <dgm:prSet/>
      <dgm:spPr/>
      <dgm:t>
        <a:bodyPr/>
        <a:lstStyle/>
        <a:p>
          <a:endParaRPr lang="zh-TW" altLang="en-US"/>
        </a:p>
      </dgm:t>
    </dgm:pt>
    <dgm:pt modelId="{272CE861-4FE2-4443-A058-561D62DA16F0}" type="sibTrans" cxnId="{312588E4-3B70-4790-8DFB-1FACA75792C6}">
      <dgm:prSet/>
      <dgm:spPr/>
      <dgm:t>
        <a:bodyPr/>
        <a:lstStyle/>
        <a:p>
          <a:endParaRPr lang="zh-TW" altLang="en-US"/>
        </a:p>
      </dgm:t>
    </dgm:pt>
    <dgm:pt modelId="{1090AB8D-E7F8-474B-BE3C-12A49EC86918}" type="pres">
      <dgm:prSet presAssocID="{836C120B-1B0E-4F1F-8351-52893AA77BC3}" presName="Name0" presStyleCnt="0">
        <dgm:presLayoutVars>
          <dgm:dir/>
          <dgm:animLvl val="lvl"/>
          <dgm:resizeHandles val="exact"/>
        </dgm:presLayoutVars>
      </dgm:prSet>
      <dgm:spPr/>
      <dgm:t>
        <a:bodyPr/>
        <a:lstStyle/>
        <a:p>
          <a:endParaRPr lang="zh-TW" altLang="en-US"/>
        </a:p>
      </dgm:t>
    </dgm:pt>
    <dgm:pt modelId="{43A2287F-6C63-47C5-9D83-D9DBE62F165D}" type="pres">
      <dgm:prSet presAssocID="{70F86D84-3BE7-4DD9-8768-BFF47CBB2176}" presName="composite" presStyleCnt="0"/>
      <dgm:spPr/>
    </dgm:pt>
    <dgm:pt modelId="{2F75DA10-13D2-4C87-A446-DAFB1003C2C3}" type="pres">
      <dgm:prSet presAssocID="{70F86D84-3BE7-4DD9-8768-BFF47CBB2176}" presName="parTx" presStyleLbl="alignNode1" presStyleIdx="0" presStyleCnt="3">
        <dgm:presLayoutVars>
          <dgm:chMax val="0"/>
          <dgm:chPref val="0"/>
          <dgm:bulletEnabled val="1"/>
        </dgm:presLayoutVars>
      </dgm:prSet>
      <dgm:spPr/>
      <dgm:t>
        <a:bodyPr/>
        <a:lstStyle/>
        <a:p>
          <a:endParaRPr lang="zh-TW" altLang="en-US"/>
        </a:p>
      </dgm:t>
    </dgm:pt>
    <dgm:pt modelId="{A76393C9-D666-4257-B0DF-58FC3CEE1D92}" type="pres">
      <dgm:prSet presAssocID="{70F86D84-3BE7-4DD9-8768-BFF47CBB2176}" presName="desTx" presStyleLbl="alignAccFollowNode1" presStyleIdx="0" presStyleCnt="3">
        <dgm:presLayoutVars>
          <dgm:bulletEnabled val="1"/>
        </dgm:presLayoutVars>
      </dgm:prSet>
      <dgm:spPr/>
      <dgm:t>
        <a:bodyPr/>
        <a:lstStyle/>
        <a:p>
          <a:endParaRPr lang="zh-TW" altLang="en-US"/>
        </a:p>
      </dgm:t>
    </dgm:pt>
    <dgm:pt modelId="{1920F9ED-40D0-42DA-95B9-E9C5A19FFE15}" type="pres">
      <dgm:prSet presAssocID="{9225159E-E28D-4F0F-B282-D74D70E78583}" presName="space" presStyleCnt="0"/>
      <dgm:spPr/>
    </dgm:pt>
    <dgm:pt modelId="{A55918EE-9496-41C7-A123-B7477EA794CC}" type="pres">
      <dgm:prSet presAssocID="{EE20A487-2AB7-4950-877A-9F7B2630597B}" presName="composite" presStyleCnt="0"/>
      <dgm:spPr/>
    </dgm:pt>
    <dgm:pt modelId="{31B40D97-0A09-4443-B36B-D03CFB3372D1}" type="pres">
      <dgm:prSet presAssocID="{EE20A487-2AB7-4950-877A-9F7B2630597B}" presName="parTx" presStyleLbl="alignNode1" presStyleIdx="1" presStyleCnt="3">
        <dgm:presLayoutVars>
          <dgm:chMax val="0"/>
          <dgm:chPref val="0"/>
          <dgm:bulletEnabled val="1"/>
        </dgm:presLayoutVars>
      </dgm:prSet>
      <dgm:spPr/>
      <dgm:t>
        <a:bodyPr/>
        <a:lstStyle/>
        <a:p>
          <a:endParaRPr lang="zh-TW" altLang="en-US"/>
        </a:p>
      </dgm:t>
    </dgm:pt>
    <dgm:pt modelId="{2BBF2B3B-904F-4C99-BDF8-B13766F3EF44}" type="pres">
      <dgm:prSet presAssocID="{EE20A487-2AB7-4950-877A-9F7B2630597B}" presName="desTx" presStyleLbl="alignAccFollowNode1" presStyleIdx="1" presStyleCnt="3">
        <dgm:presLayoutVars>
          <dgm:bulletEnabled val="1"/>
        </dgm:presLayoutVars>
      </dgm:prSet>
      <dgm:spPr/>
      <dgm:t>
        <a:bodyPr/>
        <a:lstStyle/>
        <a:p>
          <a:endParaRPr lang="zh-TW" altLang="en-US"/>
        </a:p>
      </dgm:t>
    </dgm:pt>
    <dgm:pt modelId="{FA5B17AC-4DB0-431F-92A3-47837A5A8CAD}" type="pres">
      <dgm:prSet presAssocID="{9689DDBE-251F-41C8-9820-886BF4000CA4}" presName="space" presStyleCnt="0"/>
      <dgm:spPr/>
    </dgm:pt>
    <dgm:pt modelId="{2ECC81C1-40E5-44F6-BDD7-89A5C85482FB}" type="pres">
      <dgm:prSet presAssocID="{FF754088-9961-46C2-90DF-B6944A3350E9}" presName="composite" presStyleCnt="0"/>
      <dgm:spPr/>
    </dgm:pt>
    <dgm:pt modelId="{66D28911-ADAF-4770-B21F-CD0F29242E32}" type="pres">
      <dgm:prSet presAssocID="{FF754088-9961-46C2-90DF-B6944A3350E9}" presName="parTx" presStyleLbl="alignNode1" presStyleIdx="2" presStyleCnt="3">
        <dgm:presLayoutVars>
          <dgm:chMax val="0"/>
          <dgm:chPref val="0"/>
          <dgm:bulletEnabled val="1"/>
        </dgm:presLayoutVars>
      </dgm:prSet>
      <dgm:spPr/>
      <dgm:t>
        <a:bodyPr/>
        <a:lstStyle/>
        <a:p>
          <a:endParaRPr lang="zh-TW" altLang="en-US"/>
        </a:p>
      </dgm:t>
    </dgm:pt>
    <dgm:pt modelId="{6E4C77F7-72D2-40B4-AB21-21B3E741712F}" type="pres">
      <dgm:prSet presAssocID="{FF754088-9961-46C2-90DF-B6944A3350E9}" presName="desTx" presStyleLbl="alignAccFollowNode1" presStyleIdx="2" presStyleCnt="3">
        <dgm:presLayoutVars>
          <dgm:bulletEnabled val="1"/>
        </dgm:presLayoutVars>
      </dgm:prSet>
      <dgm:spPr/>
      <dgm:t>
        <a:bodyPr/>
        <a:lstStyle/>
        <a:p>
          <a:endParaRPr lang="zh-TW" altLang="en-US"/>
        </a:p>
      </dgm:t>
    </dgm:pt>
  </dgm:ptLst>
  <dgm:cxnLst>
    <dgm:cxn modelId="{15CE3230-3CC0-46BD-9F76-5FEA5E8A2C61}" srcId="{EE20A487-2AB7-4950-877A-9F7B2630597B}" destId="{E05CA379-96F0-4EEB-A6BB-4806236B151F}" srcOrd="2" destOrd="0" parTransId="{84C9C41B-00CD-40C2-B478-4E6F7012BC19}" sibTransId="{AA88E3F4-DE06-4875-8190-21BD53CED236}"/>
    <dgm:cxn modelId="{BA7A0419-B316-43B7-96B2-EF1BB89792A1}" srcId="{FF754088-9961-46C2-90DF-B6944A3350E9}" destId="{D0D087E3-398E-4AFD-BC9A-ACAF70EC0B7D}" srcOrd="0" destOrd="0" parTransId="{C88AFA0E-4772-49E2-AE7C-81B2EA8E27C7}" sibTransId="{29249E15-4996-4961-B86B-EB628489657A}"/>
    <dgm:cxn modelId="{7511B8A8-5A0E-4835-B652-D2280E0A7B76}" srcId="{70F86D84-3BE7-4DD9-8768-BFF47CBB2176}" destId="{2485FBF4-C27C-4EEA-B821-13EB8B98BE10}" srcOrd="1" destOrd="0" parTransId="{DBE7CB84-554E-4156-BF03-5FE623DF3993}" sibTransId="{5C796C97-A3CB-4DBA-9D4B-BAFBBF88D8F4}"/>
    <dgm:cxn modelId="{AA5CEC37-47A1-4D83-BF0A-3FB9FDEDEAC2}" type="presOf" srcId="{C65E9DDB-B71D-4A72-9650-F05D8E29FB26}" destId="{A76393C9-D666-4257-B0DF-58FC3CEE1D92}" srcOrd="0" destOrd="0" presId="urn:microsoft.com/office/officeart/2005/8/layout/hList1"/>
    <dgm:cxn modelId="{151C714D-7CEF-4DEC-8093-D942775507CA}" type="presOf" srcId="{E05CA379-96F0-4EEB-A6BB-4806236B151F}" destId="{2BBF2B3B-904F-4C99-BDF8-B13766F3EF44}" srcOrd="0" destOrd="2" presId="urn:microsoft.com/office/officeart/2005/8/layout/hList1"/>
    <dgm:cxn modelId="{22D787D1-98BB-482E-84D8-90CF342B6704}" type="presOf" srcId="{FF754088-9961-46C2-90DF-B6944A3350E9}" destId="{66D28911-ADAF-4770-B21F-CD0F29242E32}" srcOrd="0" destOrd="0" presId="urn:microsoft.com/office/officeart/2005/8/layout/hList1"/>
    <dgm:cxn modelId="{312588E4-3B70-4790-8DFB-1FACA75792C6}" srcId="{FF754088-9961-46C2-90DF-B6944A3350E9}" destId="{C04675C8-1214-4C21-A030-E7F7BAC3F495}" srcOrd="1" destOrd="0" parTransId="{CB1E374F-DD4D-4957-A4FA-F920F3C5AC0C}" sibTransId="{272CE861-4FE2-4443-A058-561D62DA16F0}"/>
    <dgm:cxn modelId="{B7FD4D67-122F-4FD0-877B-08A45E56889E}" type="presOf" srcId="{C28E6237-AD2D-4A00-832A-936B45FEDC62}" destId="{2BBF2B3B-904F-4C99-BDF8-B13766F3EF44}" srcOrd="0" destOrd="0" presId="urn:microsoft.com/office/officeart/2005/8/layout/hList1"/>
    <dgm:cxn modelId="{E96393BA-1BC0-4E78-A9C8-46E7244406D4}" type="presOf" srcId="{EE20A487-2AB7-4950-877A-9F7B2630597B}" destId="{31B40D97-0A09-4443-B36B-D03CFB3372D1}" srcOrd="0" destOrd="0" presId="urn:microsoft.com/office/officeart/2005/8/layout/hList1"/>
    <dgm:cxn modelId="{F49D6249-5813-40A7-B801-5CD5EE9C49C5}" srcId="{836C120B-1B0E-4F1F-8351-52893AA77BC3}" destId="{FF754088-9961-46C2-90DF-B6944A3350E9}" srcOrd="2" destOrd="0" parTransId="{16532018-E3A5-4367-8A5C-EDAA702CBFBE}" sibTransId="{D8F8F871-971C-4FDF-818E-83221AE6953B}"/>
    <dgm:cxn modelId="{F3D02757-781F-472F-8891-E226B508D8F6}" type="presOf" srcId="{78988071-B7A5-470B-BD6E-06B9EB66AA39}" destId="{2BBF2B3B-904F-4C99-BDF8-B13766F3EF44}" srcOrd="0" destOrd="1" presId="urn:microsoft.com/office/officeart/2005/8/layout/hList1"/>
    <dgm:cxn modelId="{22AA432D-7895-447B-A8F7-A06A9DA3046B}" srcId="{FF754088-9961-46C2-90DF-B6944A3350E9}" destId="{7BD707D2-E720-4712-8988-1ADD63C7F4F9}" srcOrd="2" destOrd="0" parTransId="{740FB63A-0C58-41AE-9A91-B4AB711D4EA3}" sibTransId="{1414FF8D-9991-41BE-B97A-8F0367C6473E}"/>
    <dgm:cxn modelId="{01D17215-9BC4-4535-9F0B-A56E265CF4EC}" srcId="{EE20A487-2AB7-4950-877A-9F7B2630597B}" destId="{78988071-B7A5-470B-BD6E-06B9EB66AA39}" srcOrd="1" destOrd="0" parTransId="{B0317D10-A5A3-47C7-862A-F876829CD16E}" sibTransId="{F4379B28-9DFB-4991-A1EC-3D6289080949}"/>
    <dgm:cxn modelId="{B4B4D8E2-C525-443F-A17B-E9236BFB3BC8}" type="presOf" srcId="{836C120B-1B0E-4F1F-8351-52893AA77BC3}" destId="{1090AB8D-E7F8-474B-BE3C-12A49EC86918}" srcOrd="0" destOrd="0" presId="urn:microsoft.com/office/officeart/2005/8/layout/hList1"/>
    <dgm:cxn modelId="{29F7B7C8-1C90-4FAE-B6A2-7A04905B7ABD}" type="presOf" srcId="{70F86D84-3BE7-4DD9-8768-BFF47CBB2176}" destId="{2F75DA10-13D2-4C87-A446-DAFB1003C2C3}" srcOrd="0" destOrd="0" presId="urn:microsoft.com/office/officeart/2005/8/layout/hList1"/>
    <dgm:cxn modelId="{50AF90CF-2C26-4AB3-95CB-48F025835587}" srcId="{70F86D84-3BE7-4DD9-8768-BFF47CBB2176}" destId="{C65E9DDB-B71D-4A72-9650-F05D8E29FB26}" srcOrd="0" destOrd="0" parTransId="{A8F87E7D-C4C8-4A0F-A423-2E850B9B65C9}" sibTransId="{F6753A98-4A40-47DB-A703-442967256944}"/>
    <dgm:cxn modelId="{0ABE939C-E348-4517-8E92-34C637F9E596}" srcId="{836C120B-1B0E-4F1F-8351-52893AA77BC3}" destId="{70F86D84-3BE7-4DD9-8768-BFF47CBB2176}" srcOrd="0" destOrd="0" parTransId="{0AFB2581-06FA-4F84-B5FD-C80527ECDFB7}" sibTransId="{9225159E-E28D-4F0F-B282-D74D70E78583}"/>
    <dgm:cxn modelId="{0864B45D-6E8D-4F01-98CF-45D93C321E14}" type="presOf" srcId="{C04675C8-1214-4C21-A030-E7F7BAC3F495}" destId="{6E4C77F7-72D2-40B4-AB21-21B3E741712F}" srcOrd="0" destOrd="1" presId="urn:microsoft.com/office/officeart/2005/8/layout/hList1"/>
    <dgm:cxn modelId="{72804358-6349-4376-B908-5D1892D499F5}" type="presOf" srcId="{D0D087E3-398E-4AFD-BC9A-ACAF70EC0B7D}" destId="{6E4C77F7-72D2-40B4-AB21-21B3E741712F}" srcOrd="0" destOrd="0" presId="urn:microsoft.com/office/officeart/2005/8/layout/hList1"/>
    <dgm:cxn modelId="{BBCEE98B-256D-4D8C-A473-CEE886D9DA17}" type="presOf" srcId="{FBA110E1-9416-43CF-8205-9B5A9FF5BC85}" destId="{A76393C9-D666-4257-B0DF-58FC3CEE1D92}" srcOrd="0" destOrd="2" presId="urn:microsoft.com/office/officeart/2005/8/layout/hList1"/>
    <dgm:cxn modelId="{81CD07AD-C7EF-4796-84B5-4810BFFD7017}" type="presOf" srcId="{7BD707D2-E720-4712-8988-1ADD63C7F4F9}" destId="{6E4C77F7-72D2-40B4-AB21-21B3E741712F}" srcOrd="0" destOrd="2" presId="urn:microsoft.com/office/officeart/2005/8/layout/hList1"/>
    <dgm:cxn modelId="{A9123BB9-9095-477F-8A5C-A87940920A0D}" srcId="{836C120B-1B0E-4F1F-8351-52893AA77BC3}" destId="{EE20A487-2AB7-4950-877A-9F7B2630597B}" srcOrd="1" destOrd="0" parTransId="{F2AD402A-3D19-403D-8148-3E1D7C90A3FA}" sibTransId="{9689DDBE-251F-41C8-9820-886BF4000CA4}"/>
    <dgm:cxn modelId="{8DF3F82C-8099-4127-931A-110DC256A150}" srcId="{70F86D84-3BE7-4DD9-8768-BFF47CBB2176}" destId="{FBA110E1-9416-43CF-8205-9B5A9FF5BC85}" srcOrd="2" destOrd="0" parTransId="{AE4319CC-F4C8-42B3-A6A0-FBD3413D659B}" sibTransId="{46E5BD2E-5B91-41DB-A1CD-412347A13ED9}"/>
    <dgm:cxn modelId="{70F9388A-49D8-430A-A2E7-73DD206ABE5E}" srcId="{EE20A487-2AB7-4950-877A-9F7B2630597B}" destId="{C28E6237-AD2D-4A00-832A-936B45FEDC62}" srcOrd="0" destOrd="0" parTransId="{D16F2FF8-9A1A-4C57-9A40-3E6B345617DD}" sibTransId="{03310AEF-310D-418D-9174-3E278FE279ED}"/>
    <dgm:cxn modelId="{725DB450-DE36-4FA6-9C26-BD107D202683}" type="presOf" srcId="{2485FBF4-C27C-4EEA-B821-13EB8B98BE10}" destId="{A76393C9-D666-4257-B0DF-58FC3CEE1D92}" srcOrd="0" destOrd="1" presId="urn:microsoft.com/office/officeart/2005/8/layout/hList1"/>
    <dgm:cxn modelId="{3D6076BA-C672-4585-9A47-51B95382F4DA}" type="presParOf" srcId="{1090AB8D-E7F8-474B-BE3C-12A49EC86918}" destId="{43A2287F-6C63-47C5-9D83-D9DBE62F165D}" srcOrd="0" destOrd="0" presId="urn:microsoft.com/office/officeart/2005/8/layout/hList1"/>
    <dgm:cxn modelId="{FB86E569-DB1D-4C8D-BE37-F1A50338F6C6}" type="presParOf" srcId="{43A2287F-6C63-47C5-9D83-D9DBE62F165D}" destId="{2F75DA10-13D2-4C87-A446-DAFB1003C2C3}" srcOrd="0" destOrd="0" presId="urn:microsoft.com/office/officeart/2005/8/layout/hList1"/>
    <dgm:cxn modelId="{2933C2BF-8589-4EF7-895E-16251C99A632}" type="presParOf" srcId="{43A2287F-6C63-47C5-9D83-D9DBE62F165D}" destId="{A76393C9-D666-4257-B0DF-58FC3CEE1D92}" srcOrd="1" destOrd="0" presId="urn:microsoft.com/office/officeart/2005/8/layout/hList1"/>
    <dgm:cxn modelId="{C99D410A-22EE-4D97-B05F-97D4C806CF7C}" type="presParOf" srcId="{1090AB8D-E7F8-474B-BE3C-12A49EC86918}" destId="{1920F9ED-40D0-42DA-95B9-E9C5A19FFE15}" srcOrd="1" destOrd="0" presId="urn:microsoft.com/office/officeart/2005/8/layout/hList1"/>
    <dgm:cxn modelId="{9F640731-CFFA-431C-8744-74A55C34D1F5}" type="presParOf" srcId="{1090AB8D-E7F8-474B-BE3C-12A49EC86918}" destId="{A55918EE-9496-41C7-A123-B7477EA794CC}" srcOrd="2" destOrd="0" presId="urn:microsoft.com/office/officeart/2005/8/layout/hList1"/>
    <dgm:cxn modelId="{75AE16E2-790A-49D0-A954-42F8EF4A4705}" type="presParOf" srcId="{A55918EE-9496-41C7-A123-B7477EA794CC}" destId="{31B40D97-0A09-4443-B36B-D03CFB3372D1}" srcOrd="0" destOrd="0" presId="urn:microsoft.com/office/officeart/2005/8/layout/hList1"/>
    <dgm:cxn modelId="{9FE93F38-CD8E-4230-BA78-F657128D5A75}" type="presParOf" srcId="{A55918EE-9496-41C7-A123-B7477EA794CC}" destId="{2BBF2B3B-904F-4C99-BDF8-B13766F3EF44}" srcOrd="1" destOrd="0" presId="urn:microsoft.com/office/officeart/2005/8/layout/hList1"/>
    <dgm:cxn modelId="{22CAB7EB-A498-4E2C-AD6E-829A4BB02253}" type="presParOf" srcId="{1090AB8D-E7F8-474B-BE3C-12A49EC86918}" destId="{FA5B17AC-4DB0-431F-92A3-47837A5A8CAD}" srcOrd="3" destOrd="0" presId="urn:microsoft.com/office/officeart/2005/8/layout/hList1"/>
    <dgm:cxn modelId="{0133CD3B-18A4-4724-8C25-5CA637E350C4}" type="presParOf" srcId="{1090AB8D-E7F8-474B-BE3C-12A49EC86918}" destId="{2ECC81C1-40E5-44F6-BDD7-89A5C85482FB}" srcOrd="4" destOrd="0" presId="urn:microsoft.com/office/officeart/2005/8/layout/hList1"/>
    <dgm:cxn modelId="{69A73EE4-16B6-4620-A942-8B455B33B122}" type="presParOf" srcId="{2ECC81C1-40E5-44F6-BDD7-89A5C85482FB}" destId="{66D28911-ADAF-4770-B21F-CD0F29242E32}" srcOrd="0" destOrd="0" presId="urn:microsoft.com/office/officeart/2005/8/layout/hList1"/>
    <dgm:cxn modelId="{AB96A380-6AA8-444A-8F10-4BFFA52D3F39}" type="presParOf" srcId="{2ECC81C1-40E5-44F6-BDD7-89A5C85482FB}" destId="{6E4C77F7-72D2-40B4-AB21-21B3E741712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5DA10-13D2-4C87-A446-DAFB1003C2C3}">
      <dsp:nvSpPr>
        <dsp:cNvPr id="0" name=""/>
        <dsp:cNvSpPr/>
      </dsp:nvSpPr>
      <dsp:spPr>
        <a:xfrm>
          <a:off x="3286" y="18112"/>
          <a:ext cx="3203971" cy="105884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en-US" sz="2200" b="1" kern="1200" dirty="0" smtClean="0">
              <a:latin typeface="Microsoft YaHei" panose="020B0503020204020204" pitchFamily="34" charset="-122"/>
              <a:ea typeface="Microsoft YaHei" panose="020B0503020204020204" pitchFamily="34" charset="-122"/>
            </a:rPr>
            <a:t>Technology studied</a:t>
          </a:r>
          <a:endParaRPr lang="zh-TW" sz="2200" kern="1200" dirty="0">
            <a:latin typeface="Microsoft YaHei" panose="020B0503020204020204" pitchFamily="34" charset="-122"/>
            <a:ea typeface="Microsoft YaHei" panose="020B0503020204020204" pitchFamily="34" charset="-122"/>
          </a:endParaRPr>
        </a:p>
      </dsp:txBody>
      <dsp:txXfrm>
        <a:off x="3286" y="18112"/>
        <a:ext cx="3203971" cy="1058842"/>
      </dsp:txXfrm>
    </dsp:sp>
    <dsp:sp modelId="{A76393C9-D666-4257-B0DF-58FC3CEE1D92}">
      <dsp:nvSpPr>
        <dsp:cNvPr id="0" name=""/>
        <dsp:cNvSpPr/>
      </dsp:nvSpPr>
      <dsp:spPr>
        <a:xfrm>
          <a:off x="3286" y="1076955"/>
          <a:ext cx="3203971" cy="399328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b="1" kern="1200" dirty="0" smtClean="0">
              <a:latin typeface="Microsoft YaHei" panose="020B0503020204020204" pitchFamily="34" charset="-122"/>
              <a:ea typeface="Microsoft YaHei" panose="020B0503020204020204" pitchFamily="34" charset="-122"/>
            </a:rPr>
            <a:t>Prior</a:t>
          </a:r>
          <a:r>
            <a:rPr lang="zh-TW" sz="2000" b="1" kern="1200" dirty="0" smtClean="0">
              <a:latin typeface="Microsoft YaHei" panose="020B0503020204020204" pitchFamily="34" charset="-122"/>
              <a:ea typeface="Microsoft YaHei" panose="020B0503020204020204" pitchFamily="34" charset="-122"/>
            </a:rPr>
            <a:t>：</a:t>
          </a:r>
          <a:r>
            <a:rPr lang="en-US" sz="2000" kern="1200" dirty="0" smtClean="0">
              <a:latin typeface="Microsoft YaHei" panose="020B0503020204020204" pitchFamily="34" charset="-122"/>
              <a:ea typeface="Microsoft YaHei" panose="020B0503020204020204" pitchFamily="34" charset="-122"/>
            </a:rPr>
            <a:t>simple, individual-oriented IT</a:t>
          </a:r>
          <a:endParaRPr lang="zh-TW" sz="2000" kern="1200" dirty="0">
            <a:latin typeface="Microsoft YaHei" panose="020B0503020204020204" pitchFamily="34" charset="-122"/>
            <a:ea typeface="Microsoft YaHei" panose="020B0503020204020204" pitchFamily="34" charset="-122"/>
          </a:endParaRPr>
        </a:p>
        <a:p>
          <a:pPr marL="228600" lvl="1" indent="-228600" algn="l" defTabSz="889000" rtl="0">
            <a:lnSpc>
              <a:spcPct val="90000"/>
            </a:lnSpc>
            <a:spcBef>
              <a:spcPct val="0"/>
            </a:spcBef>
            <a:spcAft>
              <a:spcPct val="15000"/>
            </a:spcAft>
            <a:buChar char="••"/>
          </a:pPr>
          <a:endParaRPr lang="zh-TW" sz="2000" kern="1200" dirty="0">
            <a:latin typeface="Microsoft YaHei" panose="020B0503020204020204" pitchFamily="34" charset="-122"/>
            <a:ea typeface="Microsoft YaHei" panose="020B0503020204020204" pitchFamily="34" charset="-122"/>
          </a:endParaRPr>
        </a:p>
        <a:p>
          <a:pPr marL="228600" lvl="1" indent="-228600" algn="l" defTabSz="889000" rtl="0">
            <a:lnSpc>
              <a:spcPct val="90000"/>
            </a:lnSpc>
            <a:spcBef>
              <a:spcPct val="0"/>
            </a:spcBef>
            <a:spcAft>
              <a:spcPct val="15000"/>
            </a:spcAft>
            <a:buChar char="••"/>
          </a:pPr>
          <a:r>
            <a:rPr lang="en-US" sz="2000" b="1" kern="1200" dirty="0" smtClean="0">
              <a:latin typeface="Microsoft YaHei" panose="020B0503020204020204" pitchFamily="34" charset="-122"/>
              <a:ea typeface="Microsoft YaHei" panose="020B0503020204020204" pitchFamily="34" charset="-122"/>
            </a:rPr>
            <a:t>UTAUT</a:t>
          </a:r>
          <a:r>
            <a:rPr lang="zh-TW" sz="2000" b="1" kern="1200" dirty="0" smtClean="0">
              <a:latin typeface="Microsoft YaHei" panose="020B0503020204020204" pitchFamily="34" charset="-122"/>
              <a:ea typeface="Microsoft YaHei" panose="020B0503020204020204" pitchFamily="34" charset="-122"/>
            </a:rPr>
            <a:t>： </a:t>
          </a:r>
          <a:r>
            <a:rPr lang="en-US" sz="2000" kern="1200" dirty="0" smtClean="0">
              <a:latin typeface="Microsoft YaHei" panose="020B0503020204020204" pitchFamily="34" charset="-122"/>
              <a:ea typeface="Microsoft YaHei" panose="020B0503020204020204" pitchFamily="34" charset="-122"/>
            </a:rPr>
            <a:t>complex, organizational IT, managerial concern</a:t>
          </a:r>
          <a:endParaRPr lang="zh-TW" sz="2000" kern="1200" dirty="0">
            <a:latin typeface="Microsoft YaHei" panose="020B0503020204020204" pitchFamily="34" charset="-122"/>
            <a:ea typeface="Microsoft YaHei" panose="020B0503020204020204" pitchFamily="34" charset="-122"/>
          </a:endParaRPr>
        </a:p>
      </dsp:txBody>
      <dsp:txXfrm>
        <a:off x="3286" y="1076955"/>
        <a:ext cx="3203971" cy="3993288"/>
      </dsp:txXfrm>
    </dsp:sp>
    <dsp:sp modelId="{31B40D97-0A09-4443-B36B-D03CFB3372D1}">
      <dsp:nvSpPr>
        <dsp:cNvPr id="0" name=""/>
        <dsp:cNvSpPr/>
      </dsp:nvSpPr>
      <dsp:spPr>
        <a:xfrm>
          <a:off x="3655814" y="18112"/>
          <a:ext cx="3203971" cy="105884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en-US" sz="2200" b="1" kern="1200" dirty="0" smtClean="0">
              <a:latin typeface="Microsoft YaHei" panose="020B0503020204020204" pitchFamily="34" charset="-122"/>
              <a:ea typeface="Microsoft YaHei" panose="020B0503020204020204" pitchFamily="34" charset="-122"/>
            </a:rPr>
            <a:t>Participants</a:t>
          </a:r>
          <a:endParaRPr lang="zh-TW" sz="2200" kern="1200" dirty="0">
            <a:latin typeface="Microsoft YaHei" panose="020B0503020204020204" pitchFamily="34" charset="-122"/>
            <a:ea typeface="Microsoft YaHei" panose="020B0503020204020204" pitchFamily="34" charset="-122"/>
          </a:endParaRPr>
        </a:p>
      </dsp:txBody>
      <dsp:txXfrm>
        <a:off x="3655814" y="18112"/>
        <a:ext cx="3203971" cy="1058842"/>
      </dsp:txXfrm>
    </dsp:sp>
    <dsp:sp modelId="{2BBF2B3B-904F-4C99-BDF8-B13766F3EF44}">
      <dsp:nvSpPr>
        <dsp:cNvPr id="0" name=""/>
        <dsp:cNvSpPr/>
      </dsp:nvSpPr>
      <dsp:spPr>
        <a:xfrm>
          <a:off x="3655814" y="1076955"/>
          <a:ext cx="3203971" cy="399328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b="1" kern="1200" dirty="0" smtClean="0">
              <a:latin typeface="Microsoft YaHei" panose="020B0503020204020204" pitchFamily="34" charset="-122"/>
              <a:ea typeface="Microsoft YaHei" panose="020B0503020204020204" pitchFamily="34" charset="-122"/>
            </a:rPr>
            <a:t>Prior</a:t>
          </a:r>
          <a:r>
            <a:rPr lang="zh-TW" sz="2000" b="1" kern="1200" dirty="0" smtClean="0">
              <a:latin typeface="Microsoft YaHei" panose="020B0503020204020204" pitchFamily="34" charset="-122"/>
              <a:ea typeface="Microsoft YaHei" panose="020B0503020204020204" pitchFamily="34" charset="-122"/>
            </a:rPr>
            <a:t>：</a:t>
          </a:r>
          <a:r>
            <a:rPr lang="en-US" sz="2000" kern="1200" dirty="0" smtClean="0">
              <a:latin typeface="Microsoft YaHei" panose="020B0503020204020204" pitchFamily="34" charset="-122"/>
              <a:ea typeface="Microsoft YaHei" panose="020B0503020204020204" pitchFamily="34" charset="-122"/>
            </a:rPr>
            <a:t>most are students</a:t>
          </a:r>
          <a:endParaRPr lang="zh-TW" sz="2000" kern="1200" dirty="0">
            <a:latin typeface="Microsoft YaHei" panose="020B0503020204020204" pitchFamily="34" charset="-122"/>
            <a:ea typeface="Microsoft YaHei" panose="020B0503020204020204" pitchFamily="34" charset="-122"/>
          </a:endParaRPr>
        </a:p>
        <a:p>
          <a:pPr marL="228600" lvl="1" indent="-228600" algn="l" defTabSz="889000" rtl="0">
            <a:lnSpc>
              <a:spcPct val="90000"/>
            </a:lnSpc>
            <a:spcBef>
              <a:spcPct val="0"/>
            </a:spcBef>
            <a:spcAft>
              <a:spcPct val="15000"/>
            </a:spcAft>
            <a:buChar char="••"/>
          </a:pPr>
          <a:endParaRPr lang="zh-TW" sz="2000" kern="1200" dirty="0">
            <a:latin typeface="Microsoft YaHei" panose="020B0503020204020204" pitchFamily="34" charset="-122"/>
            <a:ea typeface="Microsoft YaHei" panose="020B0503020204020204" pitchFamily="34" charset="-122"/>
          </a:endParaRPr>
        </a:p>
        <a:p>
          <a:pPr marL="228600" lvl="1" indent="-228600" algn="l" defTabSz="889000" rtl="0">
            <a:lnSpc>
              <a:spcPct val="90000"/>
            </a:lnSpc>
            <a:spcBef>
              <a:spcPct val="0"/>
            </a:spcBef>
            <a:spcAft>
              <a:spcPct val="15000"/>
            </a:spcAft>
            <a:buChar char="••"/>
          </a:pPr>
          <a:r>
            <a:rPr lang="en-US" sz="2000" b="1" kern="1200" dirty="0" smtClean="0">
              <a:latin typeface="Microsoft YaHei" panose="020B0503020204020204" pitchFamily="34" charset="-122"/>
              <a:ea typeface="Microsoft YaHei" panose="020B0503020204020204" pitchFamily="34" charset="-122"/>
            </a:rPr>
            <a:t>UTAUT</a:t>
          </a:r>
          <a:r>
            <a:rPr lang="zh-TW" sz="2000" b="1" kern="1200" dirty="0" smtClean="0">
              <a:latin typeface="Microsoft YaHei" panose="020B0503020204020204" pitchFamily="34" charset="-122"/>
              <a:ea typeface="Microsoft YaHei" panose="020B0503020204020204" pitchFamily="34" charset="-122"/>
            </a:rPr>
            <a:t>： </a:t>
          </a:r>
          <a:r>
            <a:rPr lang="en-US" sz="2000" kern="1200" dirty="0" smtClean="0">
              <a:latin typeface="Microsoft YaHei" panose="020B0503020204020204" pitchFamily="34" charset="-122"/>
              <a:ea typeface="Microsoft YaHei" panose="020B0503020204020204" pitchFamily="34" charset="-122"/>
            </a:rPr>
            <a:t>employees in organizations</a:t>
          </a:r>
          <a:endParaRPr lang="zh-TW" sz="2000" kern="1200" dirty="0">
            <a:latin typeface="Microsoft YaHei" panose="020B0503020204020204" pitchFamily="34" charset="-122"/>
            <a:ea typeface="Microsoft YaHei" panose="020B0503020204020204" pitchFamily="34" charset="-122"/>
          </a:endParaRPr>
        </a:p>
      </dsp:txBody>
      <dsp:txXfrm>
        <a:off x="3655814" y="1076955"/>
        <a:ext cx="3203971" cy="3993288"/>
      </dsp:txXfrm>
    </dsp:sp>
    <dsp:sp modelId="{66D28911-ADAF-4770-B21F-CD0F29242E32}">
      <dsp:nvSpPr>
        <dsp:cNvPr id="0" name=""/>
        <dsp:cNvSpPr/>
      </dsp:nvSpPr>
      <dsp:spPr>
        <a:xfrm>
          <a:off x="7308342" y="18112"/>
          <a:ext cx="3203971" cy="105884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en-US" sz="2200" b="1" kern="1200" dirty="0" smtClean="0">
              <a:latin typeface="Microsoft YaHei" panose="020B0503020204020204" pitchFamily="34" charset="-122"/>
              <a:ea typeface="Microsoft YaHei" panose="020B0503020204020204" pitchFamily="34" charset="-122"/>
            </a:rPr>
            <a:t>Timing of measurement</a:t>
          </a:r>
          <a:endParaRPr lang="zh-TW" sz="2200" kern="1200" dirty="0">
            <a:latin typeface="Microsoft YaHei" panose="020B0503020204020204" pitchFamily="34" charset="-122"/>
            <a:ea typeface="Microsoft YaHei" panose="020B0503020204020204" pitchFamily="34" charset="-122"/>
          </a:endParaRPr>
        </a:p>
      </dsp:txBody>
      <dsp:txXfrm>
        <a:off x="7308342" y="18112"/>
        <a:ext cx="3203971" cy="1058842"/>
      </dsp:txXfrm>
    </dsp:sp>
    <dsp:sp modelId="{6E4C77F7-72D2-40B4-AB21-21B3E741712F}">
      <dsp:nvSpPr>
        <dsp:cNvPr id="0" name=""/>
        <dsp:cNvSpPr/>
      </dsp:nvSpPr>
      <dsp:spPr>
        <a:xfrm>
          <a:off x="7308342" y="1076955"/>
          <a:ext cx="3203971" cy="399328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b="1" kern="1200" dirty="0" smtClean="0">
              <a:latin typeface="Microsoft YaHei" panose="020B0503020204020204" pitchFamily="34" charset="-122"/>
              <a:ea typeface="Microsoft YaHei" panose="020B0503020204020204" pitchFamily="34" charset="-122"/>
            </a:rPr>
            <a:t>Prior</a:t>
          </a:r>
          <a:r>
            <a:rPr lang="zh-TW" sz="2000" b="1" kern="1200" dirty="0" smtClean="0">
              <a:latin typeface="Microsoft YaHei" panose="020B0503020204020204" pitchFamily="34" charset="-122"/>
              <a:ea typeface="Microsoft YaHei" panose="020B0503020204020204" pitchFamily="34" charset="-122"/>
            </a:rPr>
            <a:t>： </a:t>
          </a:r>
          <a:r>
            <a:rPr lang="en-US" sz="2000" kern="1200" dirty="0" smtClean="0">
              <a:latin typeface="Microsoft YaHei" panose="020B0503020204020204" pitchFamily="34" charset="-122"/>
              <a:ea typeface="Microsoft YaHei" panose="020B0503020204020204" pitchFamily="34" charset="-122"/>
            </a:rPr>
            <a:t>after the participants’ acceptance or rejection decision</a:t>
          </a:r>
          <a:endParaRPr lang="zh-TW" sz="2000" kern="1200" dirty="0">
            <a:latin typeface="Microsoft YaHei" panose="020B0503020204020204" pitchFamily="34" charset="-122"/>
            <a:ea typeface="Microsoft YaHei" panose="020B0503020204020204" pitchFamily="34" charset="-122"/>
          </a:endParaRPr>
        </a:p>
        <a:p>
          <a:pPr marL="228600" lvl="1" indent="-228600" algn="l" defTabSz="889000" rtl="0">
            <a:lnSpc>
              <a:spcPct val="90000"/>
            </a:lnSpc>
            <a:spcBef>
              <a:spcPct val="0"/>
            </a:spcBef>
            <a:spcAft>
              <a:spcPct val="15000"/>
            </a:spcAft>
            <a:buChar char="••"/>
          </a:pPr>
          <a:endParaRPr lang="zh-TW" sz="2000" kern="1200" dirty="0">
            <a:latin typeface="Microsoft YaHei" panose="020B0503020204020204" pitchFamily="34" charset="-122"/>
            <a:ea typeface="Microsoft YaHei" panose="020B0503020204020204" pitchFamily="34" charset="-122"/>
          </a:endParaRPr>
        </a:p>
        <a:p>
          <a:pPr marL="228600" lvl="1" indent="-228600" algn="l" defTabSz="889000" rtl="0">
            <a:lnSpc>
              <a:spcPct val="90000"/>
            </a:lnSpc>
            <a:spcBef>
              <a:spcPct val="0"/>
            </a:spcBef>
            <a:spcAft>
              <a:spcPct val="15000"/>
            </a:spcAft>
            <a:buChar char="••"/>
          </a:pPr>
          <a:r>
            <a:rPr lang="en-US" sz="2000" b="1" kern="1200" dirty="0" smtClean="0">
              <a:latin typeface="Microsoft YaHei" panose="020B0503020204020204" pitchFamily="34" charset="-122"/>
              <a:ea typeface="Microsoft YaHei" panose="020B0503020204020204" pitchFamily="34" charset="-122"/>
            </a:rPr>
            <a:t>UTAUT</a:t>
          </a:r>
          <a:r>
            <a:rPr lang="zh-TW" sz="2000" b="1" kern="1200" dirty="0" smtClean="0">
              <a:latin typeface="Microsoft YaHei" panose="020B0503020204020204" pitchFamily="34" charset="-122"/>
              <a:ea typeface="Microsoft YaHei" panose="020B0503020204020204" pitchFamily="34" charset="-122"/>
            </a:rPr>
            <a:t>： </a:t>
          </a:r>
          <a:r>
            <a:rPr lang="en-US" sz="2000" kern="1200" dirty="0" smtClean="0">
              <a:latin typeface="Microsoft YaHei" panose="020B0503020204020204" pitchFamily="34" charset="-122"/>
              <a:ea typeface="Microsoft YaHei" panose="020B0503020204020204" pitchFamily="34" charset="-122"/>
            </a:rPr>
            <a:t>from the initial introduction to stages of greater experience</a:t>
          </a:r>
          <a:endParaRPr lang="zh-TW" sz="2000" kern="1200" dirty="0">
            <a:latin typeface="Microsoft YaHei" panose="020B0503020204020204" pitchFamily="34" charset="-122"/>
            <a:ea typeface="Microsoft YaHei" panose="020B0503020204020204" pitchFamily="34" charset="-122"/>
          </a:endParaRPr>
        </a:p>
      </dsp:txBody>
      <dsp:txXfrm>
        <a:off x="7308342" y="1076955"/>
        <a:ext cx="3203971" cy="399328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951AB-D4AF-4255-8A95-C71795B5CA66}" type="datetimeFigureOut">
              <a:rPr lang="zh-TW" altLang="en-US" smtClean="0"/>
              <a:t>2018/9/17</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968956-F622-4670-B75F-D3ACFE705635}" type="slidenum">
              <a:rPr lang="zh-TW" altLang="en-US" smtClean="0"/>
              <a:t>‹#›</a:t>
            </a:fld>
            <a:endParaRPr lang="zh-TW" altLang="en-US"/>
          </a:p>
        </p:txBody>
      </p:sp>
    </p:spTree>
    <p:extLst>
      <p:ext uri="{BB962C8B-B14F-4D97-AF65-F5344CB8AC3E}">
        <p14:creationId xmlns:p14="http://schemas.microsoft.com/office/powerpoint/2010/main" val="37552635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AA2AD-6352-4581-9806-612D214B2B31}" type="datetimeFigureOut">
              <a:rPr lang="zh-CN" altLang="en-US" smtClean="0"/>
              <a:t>2018/9/17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7831B-8E04-41E3-B5A8-D62412D64D7F}" type="slidenum">
              <a:rPr lang="zh-CN" altLang="en-US" smtClean="0"/>
              <a:t>‹#›</a:t>
            </a:fld>
            <a:endParaRPr lang="zh-CN" altLang="en-US"/>
          </a:p>
        </p:txBody>
      </p:sp>
    </p:spTree>
    <p:extLst>
      <p:ext uri="{BB962C8B-B14F-4D97-AF65-F5344CB8AC3E}">
        <p14:creationId xmlns:p14="http://schemas.microsoft.com/office/powerpoint/2010/main" val="3970912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1</a:t>
            </a:fld>
            <a:endParaRPr lang="zh-CN" altLang="en-US"/>
          </a:p>
        </p:txBody>
      </p:sp>
    </p:spTree>
    <p:extLst>
      <p:ext uri="{BB962C8B-B14F-4D97-AF65-F5344CB8AC3E}">
        <p14:creationId xmlns:p14="http://schemas.microsoft.com/office/powerpoint/2010/main" val="2635339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
            </a:r>
            <a:br>
              <a:rPr lang="en-US" b="0" dirty="0">
                <a:effectLst/>
              </a:rPr>
            </a:br>
            <a:r>
              <a:rPr lang="en-US" sz="1200" b="1" i="0" u="none" strike="noStrike" kern="1200" dirty="0">
                <a:solidFill>
                  <a:schemeClr val="tx1"/>
                </a:solidFill>
                <a:effectLst/>
                <a:latin typeface="+mn-lt"/>
                <a:ea typeface="+mn-ea"/>
                <a:cs typeface="+mn-cs"/>
              </a:rPr>
              <a:t>PC</a:t>
            </a:r>
            <a:r>
              <a:rPr lang="zh-CN" altLang="en-US" sz="1200" b="0" i="0" u="none" strike="noStrike" kern="1200" dirty="0">
                <a:solidFill>
                  <a:schemeClr val="tx1"/>
                </a:solidFill>
                <a:effectLst/>
                <a:latin typeface="+mn-lt"/>
                <a:ea typeface="+mn-ea"/>
                <a:cs typeface="+mn-cs"/>
              </a:rPr>
              <a:t>運用模型（</a:t>
            </a:r>
            <a:r>
              <a:rPr lang="en-US" sz="1200" b="1" i="0" u="none" strike="noStrike" kern="1200" dirty="0">
                <a:solidFill>
                  <a:schemeClr val="tx1"/>
                </a:solidFill>
                <a:effectLst/>
                <a:latin typeface="+mn-lt"/>
                <a:ea typeface="+mn-ea"/>
                <a:cs typeface="+mn-cs"/>
              </a:rPr>
              <a:t>Model of PC Utilization ;MPCU</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Thompson, 1991</a:t>
            </a:r>
            <a:endParaRPr lang="en-US" b="0" dirty="0">
              <a:effectLst/>
            </a:endParaRPr>
          </a:p>
          <a:p>
            <a:pPr rtl="0"/>
            <a:r>
              <a:rPr lang="en-US" sz="1200" b="1"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改編自</a:t>
            </a:r>
            <a:r>
              <a:rPr lang="en-US" sz="1200" b="1" i="0" u="none" strike="noStrike" kern="1200" dirty="0">
                <a:solidFill>
                  <a:schemeClr val="tx1"/>
                </a:solidFill>
                <a:effectLst/>
                <a:latin typeface="+mn-lt"/>
                <a:ea typeface="+mn-ea"/>
                <a:cs typeface="+mn-cs"/>
              </a:rPr>
              <a:t>Triandis</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1977</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的人類行為理論，途徑與</a:t>
            </a:r>
            <a:r>
              <a:rPr lang="en-US" sz="1200" b="1" i="0" u="none" strike="noStrike" kern="1200" dirty="0">
                <a:solidFill>
                  <a:schemeClr val="tx1"/>
                </a:solidFill>
                <a:effectLst/>
                <a:latin typeface="+mn-lt"/>
                <a:ea typeface="+mn-ea"/>
                <a:cs typeface="+mn-cs"/>
              </a:rPr>
              <a:t>TRA/TBP</a:t>
            </a:r>
            <a:r>
              <a:rPr lang="zh-CN" altLang="en-US" sz="1200" b="0" i="0" u="none" strike="noStrike" kern="1200" dirty="0">
                <a:solidFill>
                  <a:schemeClr val="tx1"/>
                </a:solidFill>
                <a:effectLst/>
                <a:latin typeface="+mn-lt"/>
                <a:ea typeface="+mn-ea"/>
                <a:cs typeface="+mn-cs"/>
              </a:rPr>
              <a:t>大相逕庭。認為不該用意圖研究使用者行為，而是較公平的</a:t>
            </a:r>
            <a:r>
              <a:rPr lang="en-US"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使用率。</a:t>
            </a:r>
            <a:endParaRPr lang="zh-CN" altLang="en-US" b="0" dirty="0">
              <a:effectLst/>
            </a:endParaRPr>
          </a:p>
          <a:p>
            <a:pPr rtl="0"/>
            <a:r>
              <a:rPr lang="en-US" sz="1200" b="1"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職能配適（</a:t>
            </a:r>
            <a:r>
              <a:rPr lang="en-US" sz="1200" b="1" i="0" u="none" strike="noStrike" kern="1200" dirty="0">
                <a:solidFill>
                  <a:schemeClr val="tx1"/>
                </a:solidFill>
                <a:effectLst/>
                <a:latin typeface="+mn-lt"/>
                <a:ea typeface="+mn-ea"/>
                <a:cs typeface="+mn-cs"/>
              </a:rPr>
              <a:t>job-fit</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操作技術會影響職能效率、工作績效的程度。</a:t>
            </a:r>
            <a:endParaRPr lang="zh-CN" altLang="en-US" b="0" dirty="0">
              <a:effectLst/>
            </a:endParaRPr>
          </a:p>
          <a:p>
            <a:pPr rtl="0"/>
            <a:r>
              <a:rPr lang="en-US" sz="1200" b="1"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複雜性（</a:t>
            </a:r>
            <a:r>
              <a:rPr lang="en-US" sz="1200" b="1" i="0" u="none" strike="noStrike" kern="1200" dirty="0">
                <a:solidFill>
                  <a:schemeClr val="tx1"/>
                </a:solidFill>
                <a:effectLst/>
                <a:latin typeface="+mn-lt"/>
                <a:ea typeface="+mn-ea"/>
                <a:cs typeface="+mn-cs"/>
              </a:rPr>
              <a:t>complexity</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對創新感到難以瞭解及使用的程度。</a:t>
            </a:r>
            <a:endParaRPr lang="zh-CN" altLang="en-US" b="0" dirty="0">
              <a:effectLst/>
            </a:endParaRPr>
          </a:p>
          <a:p>
            <a:pPr rtl="0"/>
            <a:r>
              <a:rPr lang="en-US" sz="1200" b="1"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長期結果（</a:t>
            </a:r>
            <a:r>
              <a:rPr lang="en-US" sz="1200" b="1" i="0" u="none" strike="noStrike" kern="1200" dirty="0">
                <a:solidFill>
                  <a:schemeClr val="tx1"/>
                </a:solidFill>
                <a:effectLst/>
                <a:latin typeface="+mn-lt"/>
                <a:ea typeface="+mn-ea"/>
                <a:cs typeface="+mn-cs"/>
              </a:rPr>
              <a:t>long-term consequences</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將來能夠獲得相對應回報的成果。</a:t>
            </a:r>
            <a:r>
              <a:rPr lang="zh-CN" altLang="en-US" sz="1200" b="1" i="0" u="none" strike="noStrike" kern="1200" dirty="0">
                <a:solidFill>
                  <a:schemeClr val="tx1"/>
                </a:solidFill>
                <a:effectLst/>
                <a:latin typeface="+mn-lt"/>
                <a:ea typeface="+mn-ea"/>
                <a:cs typeface="+mn-cs"/>
              </a:rPr>
              <a:t> </a:t>
            </a:r>
            <a:endParaRPr lang="zh-CN" altLang="en-US" b="0" dirty="0">
              <a:effectLst/>
            </a:endParaRPr>
          </a:p>
          <a:p>
            <a:pPr rtl="0"/>
            <a:r>
              <a:rPr lang="en-US" sz="1200" b="1" i="0" u="none" strike="noStrike" kern="1200" dirty="0">
                <a:solidFill>
                  <a:schemeClr val="tx1"/>
                </a:solidFill>
                <a:effectLst/>
                <a:latin typeface="+mn-lt"/>
                <a:ea typeface="+mn-ea"/>
                <a:cs typeface="+mn-cs"/>
              </a:rPr>
              <a:t>d.</a:t>
            </a:r>
            <a:r>
              <a:rPr lang="zh-CN" altLang="en-US" sz="1200" b="0" i="0" u="none" strike="noStrike" kern="1200" dirty="0">
                <a:solidFill>
                  <a:schemeClr val="tx1"/>
                </a:solidFill>
                <a:effectLst/>
                <a:latin typeface="+mn-lt"/>
                <a:ea typeface="+mn-ea"/>
                <a:cs typeface="+mn-cs"/>
              </a:rPr>
              <a:t>使用好惡（</a:t>
            </a:r>
            <a:r>
              <a:rPr lang="en-US" sz="1200" b="1" i="0" u="none" strike="noStrike" kern="1200" dirty="0">
                <a:solidFill>
                  <a:schemeClr val="tx1"/>
                </a:solidFill>
                <a:effectLst/>
                <a:latin typeface="+mn-lt"/>
                <a:ea typeface="+mn-ea"/>
                <a:cs typeface="+mn-cs"/>
              </a:rPr>
              <a:t>affect towards use</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對履行特定行動所產生的情緒反應。</a:t>
            </a:r>
            <a:endParaRPr lang="zh-CN" altLang="en-US" b="0" dirty="0">
              <a:effectLst/>
            </a:endParaRPr>
          </a:p>
          <a:p>
            <a:pPr rtl="0"/>
            <a:r>
              <a:rPr lang="en-US" sz="1200" b="1" i="0" u="none" strike="noStrike" kern="1200" dirty="0">
                <a:solidFill>
                  <a:schemeClr val="tx1"/>
                </a:solidFill>
                <a:effectLst/>
                <a:latin typeface="+mn-lt"/>
                <a:ea typeface="+mn-ea"/>
                <a:cs typeface="+mn-cs"/>
              </a:rPr>
              <a:t>e.</a:t>
            </a:r>
            <a:r>
              <a:rPr lang="zh-CN" altLang="en-US" sz="1200" b="0" i="0" u="none" strike="noStrike" kern="1200" dirty="0">
                <a:solidFill>
                  <a:schemeClr val="tx1"/>
                </a:solidFill>
                <a:effectLst/>
                <a:latin typeface="+mn-lt"/>
                <a:ea typeface="+mn-ea"/>
                <a:cs typeface="+mn-cs"/>
              </a:rPr>
              <a:t>社會因素（</a:t>
            </a:r>
            <a:r>
              <a:rPr lang="en-US" sz="1200" b="1" i="0" u="none" strike="noStrike" kern="1200" dirty="0">
                <a:solidFill>
                  <a:schemeClr val="tx1"/>
                </a:solidFill>
                <a:effectLst/>
                <a:latin typeface="+mn-lt"/>
                <a:ea typeface="+mn-ea"/>
                <a:cs typeface="+mn-cs"/>
              </a:rPr>
              <a:t>social factors</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個人對主流文化之契合程度。</a:t>
            </a:r>
            <a:r>
              <a:rPr lang="zh-CN" altLang="en-US" sz="1200" b="1" i="0" u="none" strike="noStrike" kern="1200" dirty="0">
                <a:solidFill>
                  <a:schemeClr val="tx1"/>
                </a:solidFill>
                <a:effectLst/>
                <a:latin typeface="+mn-lt"/>
                <a:ea typeface="+mn-ea"/>
                <a:cs typeface="+mn-cs"/>
              </a:rPr>
              <a:t> </a:t>
            </a:r>
            <a:endParaRPr lang="zh-CN" altLang="en-US" b="0" dirty="0">
              <a:effectLst/>
            </a:endParaRPr>
          </a:p>
          <a:p>
            <a:pPr rtl="0"/>
            <a:r>
              <a:rPr lang="en-US" sz="1200" b="1" i="0" u="none" strike="noStrike" kern="1200" dirty="0">
                <a:solidFill>
                  <a:schemeClr val="tx1"/>
                </a:solidFill>
                <a:effectLst/>
                <a:latin typeface="+mn-lt"/>
                <a:ea typeface="+mn-ea"/>
                <a:cs typeface="+mn-cs"/>
              </a:rPr>
              <a:t>f.</a:t>
            </a:r>
            <a:r>
              <a:rPr lang="zh-CN" altLang="en-US" sz="1200" b="0" i="0" u="none" strike="noStrike" kern="1200" dirty="0">
                <a:solidFill>
                  <a:schemeClr val="tx1"/>
                </a:solidFill>
                <a:effectLst/>
                <a:latin typeface="+mn-lt"/>
                <a:ea typeface="+mn-ea"/>
                <a:cs typeface="+mn-cs"/>
              </a:rPr>
              <a:t>促成條件（</a:t>
            </a:r>
            <a:r>
              <a:rPr lang="en-US" sz="1200" b="1" i="0" u="none" strike="noStrike" kern="1200" dirty="0">
                <a:solidFill>
                  <a:schemeClr val="tx1"/>
                </a:solidFill>
                <a:effectLst/>
                <a:latin typeface="+mn-lt"/>
                <a:ea typeface="+mn-ea"/>
                <a:cs typeface="+mn-cs"/>
              </a:rPr>
              <a:t>facilitating conditions</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環境中有助於完成行動之客觀因素。（環境成本較低時，有利於促進使用者操作）</a:t>
            </a:r>
            <a:endParaRPr lang="zh-CN" altLang="en-US" b="0" dirty="0">
              <a:effectLst/>
            </a:endParaRPr>
          </a:p>
          <a:p>
            <a:pPr rtl="0"/>
            <a:r>
              <a:rPr lang="zh-CN" altLang="en-US" b="0" dirty="0">
                <a:effectLst/>
              </a:rPr>
              <a:t/>
            </a:r>
            <a:br>
              <a:rPr lang="zh-CN" altLang="en-US" b="0" dirty="0">
                <a:effectLst/>
              </a:rPr>
            </a:br>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16</a:t>
            </a:fld>
            <a:endParaRPr lang="en-US"/>
          </a:p>
        </p:txBody>
      </p:sp>
    </p:spTree>
    <p:extLst>
      <p:ext uri="{BB962C8B-B14F-4D97-AF65-F5344CB8AC3E}">
        <p14:creationId xmlns:p14="http://schemas.microsoft.com/office/powerpoint/2010/main" val="836899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CN" altLang="en-US" sz="1200" b="0" i="0" u="none" strike="noStrike" kern="1200" dirty="0">
                <a:solidFill>
                  <a:schemeClr val="tx1"/>
                </a:solidFill>
                <a:effectLst/>
                <a:latin typeface="+mn-lt"/>
                <a:ea typeface="+mn-ea"/>
                <a:cs typeface="+mn-cs"/>
              </a:rPr>
              <a:t>創新擴散理論（</a:t>
            </a:r>
            <a:r>
              <a:rPr lang="en-US" sz="1200" b="1" i="0" u="none" strike="noStrike" kern="1200" dirty="0">
                <a:solidFill>
                  <a:schemeClr val="tx1"/>
                </a:solidFill>
                <a:effectLst/>
                <a:latin typeface="+mn-lt"/>
                <a:ea typeface="+mn-ea"/>
                <a:cs typeface="+mn-cs"/>
              </a:rPr>
              <a:t>Innovation Diffusion Theory ;IDT</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Moore and </a:t>
            </a:r>
            <a:r>
              <a:rPr lang="en-US" sz="1200" b="1" i="0" u="none" strike="noStrike" kern="1200" dirty="0" err="1">
                <a:solidFill>
                  <a:schemeClr val="tx1"/>
                </a:solidFill>
                <a:effectLst/>
                <a:latin typeface="+mn-lt"/>
                <a:ea typeface="+mn-ea"/>
                <a:cs typeface="+mn-cs"/>
              </a:rPr>
              <a:t>Benbasat</a:t>
            </a:r>
            <a:r>
              <a:rPr lang="en-US" sz="1200" b="1" i="0" u="none" strike="noStrike" kern="1200" dirty="0">
                <a:solidFill>
                  <a:schemeClr val="tx1"/>
                </a:solidFill>
                <a:effectLst/>
                <a:latin typeface="+mn-lt"/>
                <a:ea typeface="+mn-ea"/>
                <a:cs typeface="+mn-cs"/>
              </a:rPr>
              <a:t>, 1991</a:t>
            </a:r>
            <a:endParaRPr lang="en-US" b="0" dirty="0">
              <a:effectLst/>
            </a:endParaRPr>
          </a:p>
          <a:p>
            <a:pPr rtl="0"/>
            <a:r>
              <a:rPr lang="en-US" sz="1200" b="1"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參考傳播學者</a:t>
            </a:r>
            <a:r>
              <a:rPr lang="en-US" sz="1200" b="1" i="0" u="none" strike="noStrike" kern="1200" dirty="0">
                <a:solidFill>
                  <a:schemeClr val="tx1"/>
                </a:solidFill>
                <a:effectLst/>
                <a:latin typeface="+mn-lt"/>
                <a:ea typeface="+mn-ea"/>
                <a:cs typeface="+mn-cs"/>
              </a:rPr>
              <a:t>Rogers</a:t>
            </a:r>
            <a:r>
              <a:rPr lang="zh-CN" altLang="en-US" sz="1200" b="0" i="0" u="none" strike="noStrike" kern="1200" dirty="0">
                <a:solidFill>
                  <a:schemeClr val="tx1"/>
                </a:solidFill>
                <a:effectLst/>
                <a:latin typeface="+mn-lt"/>
                <a:ea typeface="+mn-ea"/>
                <a:cs typeface="+mn-cs"/>
              </a:rPr>
              <a:t>的理論，並改進了一套可用於研究個人技術接受度的結構。</a:t>
            </a:r>
            <a:endParaRPr lang="zh-CN" altLang="en-US" b="0" dirty="0">
              <a:effectLst/>
            </a:endParaRPr>
          </a:p>
          <a:p>
            <a:pPr rtl="0"/>
            <a:r>
              <a:rPr lang="en-US" sz="1200" b="1"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相對優勢（</a:t>
            </a:r>
            <a:r>
              <a:rPr lang="en-US" sz="1200" b="1" i="0" u="none" strike="noStrike" kern="1200" dirty="0">
                <a:solidFill>
                  <a:schemeClr val="tx1"/>
                </a:solidFill>
                <a:effectLst/>
                <a:latin typeface="+mn-lt"/>
                <a:ea typeface="+mn-ea"/>
                <a:cs typeface="+mn-cs"/>
              </a:rPr>
              <a:t>relative advantage</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創新被認為是較過往優越的程度。</a:t>
            </a:r>
            <a:endParaRPr lang="zh-CN" altLang="en-US" b="0" dirty="0">
              <a:effectLst/>
            </a:endParaRPr>
          </a:p>
          <a:p>
            <a:pPr rtl="0"/>
            <a:r>
              <a:rPr lang="en-US" sz="1200" b="1"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易用性（</a:t>
            </a:r>
            <a:r>
              <a:rPr lang="en-US" sz="1200" b="1" i="0" u="none" strike="noStrike" kern="1200" dirty="0">
                <a:solidFill>
                  <a:schemeClr val="tx1"/>
                </a:solidFill>
                <a:effectLst/>
                <a:latin typeface="+mn-lt"/>
                <a:ea typeface="+mn-ea"/>
                <a:cs typeface="+mn-cs"/>
              </a:rPr>
              <a:t>ease of use</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對創新感到相對難以使用的程度。</a:t>
            </a:r>
            <a:endParaRPr lang="zh-CN" altLang="en-US" b="0" dirty="0">
              <a:effectLst/>
            </a:endParaRPr>
          </a:p>
          <a:p>
            <a:pPr rtl="0"/>
            <a:r>
              <a:rPr lang="en-US" sz="1200" b="1"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形象（</a:t>
            </a:r>
            <a:r>
              <a:rPr lang="en-US" sz="1200" b="1" i="0" u="none" strike="noStrike" kern="1200" dirty="0">
                <a:solidFill>
                  <a:schemeClr val="tx1"/>
                </a:solidFill>
                <a:effectLst/>
                <a:latin typeface="+mn-lt"/>
                <a:ea typeface="+mn-ea"/>
                <a:cs typeface="+mn-cs"/>
              </a:rPr>
              <a:t>image</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對使用創新感到可以提升社會形象或地位的程度。</a:t>
            </a:r>
            <a:r>
              <a:rPr lang="zh-CN" altLang="en-US" sz="1200" b="1" i="0" u="none" strike="noStrike" kern="1200" dirty="0">
                <a:solidFill>
                  <a:schemeClr val="tx1"/>
                </a:solidFill>
                <a:effectLst/>
                <a:latin typeface="+mn-lt"/>
                <a:ea typeface="+mn-ea"/>
                <a:cs typeface="+mn-cs"/>
              </a:rPr>
              <a:t> </a:t>
            </a:r>
            <a:endParaRPr lang="zh-CN" altLang="en-US" b="0" dirty="0">
              <a:effectLst/>
            </a:endParaRPr>
          </a:p>
          <a:p>
            <a:pPr rtl="0"/>
            <a:r>
              <a:rPr lang="en-US" sz="1200" b="1" i="0" u="none" strike="noStrike" kern="1200" dirty="0">
                <a:solidFill>
                  <a:schemeClr val="tx1"/>
                </a:solidFill>
                <a:effectLst/>
                <a:latin typeface="+mn-lt"/>
                <a:ea typeface="+mn-ea"/>
                <a:cs typeface="+mn-cs"/>
              </a:rPr>
              <a:t>d.</a:t>
            </a:r>
            <a:r>
              <a:rPr lang="zh-CN" altLang="en-US" sz="1200" b="0" i="0" u="none" strike="noStrike" kern="1200" dirty="0">
                <a:solidFill>
                  <a:schemeClr val="tx1"/>
                </a:solidFill>
                <a:effectLst/>
                <a:latin typeface="+mn-lt"/>
                <a:ea typeface="+mn-ea"/>
                <a:cs typeface="+mn-cs"/>
              </a:rPr>
              <a:t>能見度（</a:t>
            </a:r>
            <a:r>
              <a:rPr lang="en-US" sz="1200" b="1" i="0" u="none" strike="noStrike" kern="1200" dirty="0">
                <a:solidFill>
                  <a:schemeClr val="tx1"/>
                </a:solidFill>
                <a:effectLst/>
                <a:latin typeface="+mn-lt"/>
                <a:ea typeface="+mn-ea"/>
                <a:cs typeface="+mn-cs"/>
              </a:rPr>
              <a:t>visibility</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組織內其他人應用創新的能見度。</a:t>
            </a:r>
            <a:endParaRPr lang="zh-CN" altLang="en-US" b="0" dirty="0">
              <a:effectLst/>
            </a:endParaRPr>
          </a:p>
          <a:p>
            <a:pPr rtl="0"/>
            <a:r>
              <a:rPr lang="en-US" sz="1200" b="1" i="0" u="none" strike="noStrike" kern="1200" dirty="0">
                <a:solidFill>
                  <a:schemeClr val="tx1"/>
                </a:solidFill>
                <a:effectLst/>
                <a:latin typeface="+mn-lt"/>
                <a:ea typeface="+mn-ea"/>
                <a:cs typeface="+mn-cs"/>
              </a:rPr>
              <a:t>e.</a:t>
            </a:r>
            <a:r>
              <a:rPr lang="zh-CN" altLang="en-US" sz="1200" b="0" i="0" u="none" strike="noStrike" kern="1200" dirty="0">
                <a:solidFill>
                  <a:schemeClr val="tx1"/>
                </a:solidFill>
                <a:effectLst/>
                <a:latin typeface="+mn-lt"/>
                <a:ea typeface="+mn-ea"/>
                <a:cs typeface="+mn-cs"/>
              </a:rPr>
              <a:t>相容性（</a:t>
            </a:r>
            <a:r>
              <a:rPr lang="en-US" sz="1200" b="1" i="0" u="none" strike="noStrike" kern="1200" dirty="0">
                <a:solidFill>
                  <a:schemeClr val="tx1"/>
                </a:solidFill>
                <a:effectLst/>
                <a:latin typeface="+mn-lt"/>
                <a:ea typeface="+mn-ea"/>
                <a:cs typeface="+mn-cs"/>
              </a:rPr>
              <a:t>compatibility</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對創新感到符合既有價值、需求及經驗的一致性。</a:t>
            </a:r>
            <a:endParaRPr lang="zh-CN" altLang="en-US" b="0" dirty="0">
              <a:effectLst/>
            </a:endParaRPr>
          </a:p>
          <a:p>
            <a:pPr rtl="0"/>
            <a:r>
              <a:rPr lang="en-US" sz="1200" b="1" i="0" u="none" strike="noStrike" kern="1200" dirty="0">
                <a:solidFill>
                  <a:schemeClr val="tx1"/>
                </a:solidFill>
                <a:effectLst/>
                <a:latin typeface="+mn-lt"/>
                <a:ea typeface="+mn-ea"/>
                <a:cs typeface="+mn-cs"/>
              </a:rPr>
              <a:t>f.</a:t>
            </a:r>
            <a:r>
              <a:rPr lang="zh-CN" altLang="en-US" sz="1200" b="0" i="0" u="none" strike="noStrike" kern="1200" dirty="0">
                <a:solidFill>
                  <a:schemeClr val="tx1"/>
                </a:solidFill>
                <a:effectLst/>
                <a:latin typeface="+mn-lt"/>
                <a:ea typeface="+mn-ea"/>
                <a:cs typeface="+mn-cs"/>
              </a:rPr>
              <a:t>結果明顯性（</a:t>
            </a:r>
            <a:r>
              <a:rPr lang="en-US" sz="1200" b="1" i="0" u="none" strike="noStrike" kern="1200" dirty="0">
                <a:solidFill>
                  <a:schemeClr val="tx1"/>
                </a:solidFill>
                <a:effectLst/>
                <a:latin typeface="+mn-lt"/>
                <a:ea typeface="+mn-ea"/>
                <a:cs typeface="+mn-cs"/>
              </a:rPr>
              <a:t>results demonstrability</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對使用創新結果的可觀察性（有形、有效）、可傳播性。</a:t>
            </a:r>
            <a:endParaRPr lang="zh-CN" altLang="en-US" b="0" dirty="0">
              <a:effectLst/>
            </a:endParaRPr>
          </a:p>
          <a:p>
            <a:pPr rtl="0"/>
            <a:r>
              <a:rPr lang="en-US" sz="1200" b="1" i="0" u="none" strike="noStrike" kern="1200" dirty="0">
                <a:solidFill>
                  <a:schemeClr val="tx1"/>
                </a:solidFill>
                <a:effectLst/>
                <a:latin typeface="+mn-lt"/>
                <a:ea typeface="+mn-ea"/>
                <a:cs typeface="+mn-cs"/>
              </a:rPr>
              <a:t>g.</a:t>
            </a:r>
            <a:r>
              <a:rPr lang="zh-CN" altLang="en-US" sz="1200" b="0" i="0" u="none" strike="noStrike" kern="1200" dirty="0">
                <a:solidFill>
                  <a:schemeClr val="tx1"/>
                </a:solidFill>
                <a:effectLst/>
                <a:latin typeface="+mn-lt"/>
                <a:ea typeface="+mn-ea"/>
                <a:cs typeface="+mn-cs"/>
              </a:rPr>
              <a:t>自願性（</a:t>
            </a:r>
            <a:r>
              <a:rPr lang="en-US" sz="1200" b="1" i="0" u="none" strike="noStrike" kern="1200" dirty="0">
                <a:solidFill>
                  <a:schemeClr val="tx1"/>
                </a:solidFill>
                <a:effectLst/>
                <a:latin typeface="+mn-lt"/>
                <a:ea typeface="+mn-ea"/>
                <a:cs typeface="+mn-cs"/>
              </a:rPr>
              <a:t>voluntariness of use</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對使用創新的自願程度。</a:t>
            </a:r>
            <a:endParaRPr lang="zh-CN" altLang="en-US" b="0" dirty="0">
              <a:effectLst/>
            </a:endParaRPr>
          </a:p>
          <a:p>
            <a:pPr rtl="0"/>
            <a:r>
              <a:rPr lang="zh-CN" altLang="en-US" b="0" dirty="0">
                <a:effectLst/>
              </a:rPr>
              <a:t/>
            </a:r>
            <a:br>
              <a:rPr lang="zh-CN" altLang="en-US" b="0" dirty="0">
                <a:effectLst/>
              </a:rPr>
            </a:br>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17</a:t>
            </a:fld>
            <a:endParaRPr lang="en-US"/>
          </a:p>
        </p:txBody>
      </p:sp>
    </p:spTree>
    <p:extLst>
      <p:ext uri="{BB962C8B-B14F-4D97-AF65-F5344CB8AC3E}">
        <p14:creationId xmlns:p14="http://schemas.microsoft.com/office/powerpoint/2010/main" val="82387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CN" altLang="en-US" sz="1200" b="0" i="0" u="none" strike="noStrike" kern="1200" dirty="0">
                <a:solidFill>
                  <a:schemeClr val="tx1"/>
                </a:solidFill>
                <a:effectLst/>
                <a:latin typeface="+mn-lt"/>
                <a:ea typeface="+mn-ea"/>
                <a:cs typeface="+mn-cs"/>
              </a:rPr>
              <a:t>社會認知理論（</a:t>
            </a:r>
            <a:r>
              <a:rPr lang="en-US" sz="1200" b="1" i="0" u="none" strike="noStrike" kern="1200" dirty="0">
                <a:solidFill>
                  <a:schemeClr val="tx1"/>
                </a:solidFill>
                <a:effectLst/>
                <a:latin typeface="+mn-lt"/>
                <a:ea typeface="+mn-ea"/>
                <a:cs typeface="+mn-cs"/>
              </a:rPr>
              <a:t>Social Cognitive Theory ;SCT</a:t>
            </a:r>
            <a:r>
              <a:rPr lang="en-US" sz="1200" b="0"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Compeau</a:t>
            </a:r>
            <a:r>
              <a:rPr lang="en-US" sz="1200" b="1" i="0" u="none" strike="noStrike" kern="1200" dirty="0">
                <a:solidFill>
                  <a:schemeClr val="tx1"/>
                </a:solidFill>
                <a:effectLst/>
                <a:latin typeface="+mn-lt"/>
                <a:ea typeface="+mn-ea"/>
                <a:cs typeface="+mn-cs"/>
              </a:rPr>
              <a:t> and Higgins, 1995</a:t>
            </a:r>
            <a:endParaRPr lang="en-US" b="0" dirty="0">
              <a:effectLst/>
            </a:endParaRPr>
          </a:p>
          <a:p>
            <a:pPr rtl="0"/>
            <a:r>
              <a:rPr lang="en-US" sz="1200" b="1"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參考</a:t>
            </a:r>
            <a:r>
              <a:rPr lang="en-US" sz="1200" b="1" i="0" u="none" strike="noStrike" kern="1200" dirty="0">
                <a:solidFill>
                  <a:schemeClr val="tx1"/>
                </a:solidFill>
                <a:effectLst/>
                <a:latin typeface="+mn-lt"/>
                <a:ea typeface="+mn-ea"/>
                <a:cs typeface="+mn-cs"/>
              </a:rPr>
              <a:t>Bandura</a:t>
            </a:r>
            <a:r>
              <a:rPr lang="zh-CN" altLang="en-US" sz="1200" b="0" i="0" u="none" strike="noStrike" kern="1200" dirty="0">
                <a:solidFill>
                  <a:schemeClr val="tx1"/>
                </a:solidFill>
                <a:effectLst/>
                <a:latin typeface="+mn-lt"/>
                <a:ea typeface="+mn-ea"/>
                <a:cs typeface="+mn-cs"/>
              </a:rPr>
              <a:t>的理論應用於資訊科技，為了與預測個人接受的精神保持一致，意圖和使用的背景下檢查模型的預測有效性，以便對模型進行公平比較，理論是針對行為而非意圖。（事前、事後）</a:t>
            </a:r>
            <a:endParaRPr lang="zh-CN" altLang="en-US" b="0" dirty="0">
              <a:effectLst/>
            </a:endParaRPr>
          </a:p>
          <a:p>
            <a:pPr rtl="0"/>
            <a:r>
              <a:rPr lang="en-US" sz="1200" b="1"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結果預期（</a:t>
            </a:r>
            <a:r>
              <a:rPr lang="en-US" sz="1200" b="1" i="0" u="none" strike="noStrike" kern="1200" dirty="0">
                <a:solidFill>
                  <a:schemeClr val="tx1"/>
                </a:solidFill>
                <a:effectLst/>
                <a:latin typeface="+mn-lt"/>
                <a:ea typeface="+mn-ea"/>
                <a:cs typeface="+mn-cs"/>
              </a:rPr>
              <a:t>outcome expectations-performance</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履行行為結果與績效相關性。</a:t>
            </a:r>
            <a:endParaRPr lang="zh-CN" altLang="en-US" b="0" dirty="0">
              <a:effectLst/>
            </a:endParaRPr>
          </a:p>
          <a:p>
            <a:pPr rtl="0"/>
            <a:r>
              <a:rPr lang="en-US" sz="1200" b="1"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個人預期（</a:t>
            </a:r>
            <a:r>
              <a:rPr lang="en-US" sz="1200" b="1" i="0" u="none" strike="noStrike" kern="1200" dirty="0">
                <a:solidFill>
                  <a:schemeClr val="tx1"/>
                </a:solidFill>
                <a:effectLst/>
                <a:latin typeface="+mn-lt"/>
                <a:ea typeface="+mn-ea"/>
                <a:cs typeface="+mn-cs"/>
              </a:rPr>
              <a:t>outcome expectations-personal</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履行行為之結果所帶來的尊重與實現感。</a:t>
            </a:r>
            <a:endParaRPr lang="zh-CN" altLang="en-US" b="0" dirty="0">
              <a:effectLst/>
            </a:endParaRPr>
          </a:p>
          <a:p>
            <a:pPr rtl="0"/>
            <a:r>
              <a:rPr lang="en-US" sz="1200" b="1"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自我效能感（</a:t>
            </a:r>
            <a:r>
              <a:rPr lang="en-US" sz="1200" b="1" i="0" u="none" strike="noStrike" kern="1200" dirty="0">
                <a:solidFill>
                  <a:schemeClr val="tx1"/>
                </a:solidFill>
                <a:effectLst/>
                <a:latin typeface="+mn-lt"/>
                <a:ea typeface="+mn-ea"/>
                <a:cs typeface="+mn-cs"/>
              </a:rPr>
              <a:t>self-efficacy</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判斷個人運用科技完成特定工作或任務的能力。</a:t>
            </a:r>
            <a:r>
              <a:rPr lang="zh-CN" altLang="en-US" sz="1200" b="1" i="0" u="none" strike="noStrike" kern="1200" dirty="0">
                <a:solidFill>
                  <a:schemeClr val="tx1"/>
                </a:solidFill>
                <a:effectLst/>
                <a:latin typeface="+mn-lt"/>
                <a:ea typeface="+mn-ea"/>
                <a:cs typeface="+mn-cs"/>
              </a:rPr>
              <a:t> </a:t>
            </a:r>
            <a:endParaRPr lang="zh-CN" altLang="en-US" b="0" dirty="0">
              <a:effectLst/>
            </a:endParaRPr>
          </a:p>
          <a:p>
            <a:pPr rtl="0"/>
            <a:r>
              <a:rPr lang="en-US" sz="1200" b="1" i="0" u="none" strike="noStrike" kern="1200" dirty="0">
                <a:solidFill>
                  <a:schemeClr val="tx1"/>
                </a:solidFill>
                <a:effectLst/>
                <a:latin typeface="+mn-lt"/>
                <a:ea typeface="+mn-ea"/>
                <a:cs typeface="+mn-cs"/>
              </a:rPr>
              <a:t>d.</a:t>
            </a:r>
            <a:r>
              <a:rPr lang="zh-CN" altLang="en-US" sz="1200" b="0" i="0" u="none" strike="noStrike" kern="1200" dirty="0">
                <a:solidFill>
                  <a:schemeClr val="tx1"/>
                </a:solidFill>
                <a:effectLst/>
                <a:latin typeface="+mn-lt"/>
                <a:ea typeface="+mn-ea"/>
                <a:cs typeface="+mn-cs"/>
              </a:rPr>
              <a:t>個人好惡（</a:t>
            </a:r>
            <a:r>
              <a:rPr lang="en-US" sz="1200" b="1" i="0" u="none" strike="noStrike" kern="1200" dirty="0">
                <a:solidFill>
                  <a:schemeClr val="tx1"/>
                </a:solidFill>
                <a:effectLst/>
                <a:latin typeface="+mn-lt"/>
                <a:ea typeface="+mn-ea"/>
                <a:cs typeface="+mn-cs"/>
              </a:rPr>
              <a:t>affect</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個人對特定行為的愛好程度。</a:t>
            </a:r>
            <a:endParaRPr lang="zh-CN" altLang="en-US" b="0" dirty="0">
              <a:effectLst/>
            </a:endParaRPr>
          </a:p>
          <a:p>
            <a:pPr rtl="0"/>
            <a:r>
              <a:rPr lang="en-US" sz="1200" b="1" i="0" u="none" strike="noStrike" kern="1200" dirty="0">
                <a:solidFill>
                  <a:schemeClr val="tx1"/>
                </a:solidFill>
                <a:effectLst/>
                <a:latin typeface="+mn-lt"/>
                <a:ea typeface="+mn-ea"/>
                <a:cs typeface="+mn-cs"/>
              </a:rPr>
              <a:t>e.</a:t>
            </a:r>
            <a:r>
              <a:rPr lang="zh-CN" altLang="en-US" sz="1200" b="0" i="0" u="none" strike="noStrike" kern="1200" dirty="0">
                <a:solidFill>
                  <a:schemeClr val="tx1"/>
                </a:solidFill>
                <a:effectLst/>
                <a:latin typeface="+mn-lt"/>
                <a:ea typeface="+mn-ea"/>
                <a:cs typeface="+mn-cs"/>
              </a:rPr>
              <a:t>焦慮（</a:t>
            </a:r>
            <a:r>
              <a:rPr lang="en-US" sz="1200" b="1" i="0" u="none" strike="noStrike" kern="1200" dirty="0">
                <a:solidFill>
                  <a:schemeClr val="tx1"/>
                </a:solidFill>
                <a:effectLst/>
                <a:latin typeface="+mn-lt"/>
                <a:ea typeface="+mn-ea"/>
                <a:cs typeface="+mn-cs"/>
              </a:rPr>
              <a:t>anxiety</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履行特定行為引起焦慮與不安的程度。</a:t>
            </a:r>
            <a:endParaRPr lang="zh-CN" altLang="en-US" b="0" dirty="0">
              <a:effectLst/>
            </a:endParaRPr>
          </a:p>
          <a:p>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18</a:t>
            </a:fld>
            <a:endParaRPr lang="en-US"/>
          </a:p>
        </p:txBody>
      </p:sp>
    </p:spTree>
    <p:extLst>
      <p:ext uri="{BB962C8B-B14F-4D97-AF65-F5344CB8AC3E}">
        <p14:creationId xmlns:p14="http://schemas.microsoft.com/office/powerpoint/2010/main" val="2602637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TRA：</a:t>
            </a:r>
          </a:p>
          <a:p>
            <a:pPr lvl="1" rtl="0" fontAlgn="base"/>
            <a:r>
              <a:rPr lang="zh-CN" altLang="en-US" sz="1200" b="0" i="0" u="none" strike="noStrike" kern="1200" dirty="0">
                <a:solidFill>
                  <a:schemeClr val="tx1"/>
                </a:solidFill>
                <a:effectLst/>
                <a:latin typeface="+mn-lt"/>
                <a:ea typeface="+mn-ea"/>
                <a:cs typeface="+mn-cs"/>
              </a:rPr>
              <a:t>經驗未明確包含在原始</a:t>
            </a:r>
            <a:r>
              <a:rPr lang="en-US" sz="1200" b="0" i="0" u="none" strike="noStrike" kern="1200" dirty="0">
                <a:solidFill>
                  <a:schemeClr val="tx1"/>
                </a:solidFill>
                <a:effectLst/>
                <a:latin typeface="+mn-lt"/>
                <a:ea typeface="+mn-ea"/>
                <a:cs typeface="+mn-cs"/>
              </a:rPr>
              <a:t>TRA</a:t>
            </a:r>
            <a:r>
              <a:rPr lang="zh-CN" altLang="en-US" sz="1200" b="0" i="0" u="none" strike="noStrike" kern="1200" dirty="0">
                <a:solidFill>
                  <a:schemeClr val="tx1"/>
                </a:solidFill>
                <a:effectLst/>
                <a:latin typeface="+mn-lt"/>
                <a:ea typeface="+mn-ea"/>
                <a:cs typeface="+mn-cs"/>
              </a:rPr>
              <a:t>中。 然而，使用</a:t>
            </a:r>
            <a:r>
              <a:rPr lang="en-US" sz="1200" b="0" i="0" u="none" strike="noStrike" kern="1200" dirty="0">
                <a:solidFill>
                  <a:schemeClr val="tx1"/>
                </a:solidFill>
                <a:effectLst/>
                <a:latin typeface="+mn-lt"/>
                <a:ea typeface="+mn-ea"/>
                <a:cs typeface="+mn-cs"/>
              </a:rPr>
              <a:t>Davis</a:t>
            </a:r>
            <a:r>
              <a:rPr lang="zh-CN" altLang="en-US" sz="1200" b="0" i="0" u="none" strike="noStrike" kern="1200" dirty="0">
                <a:solidFill>
                  <a:schemeClr val="tx1"/>
                </a:solidFill>
                <a:effectLst/>
                <a:latin typeface="+mn-lt"/>
                <a:ea typeface="+mn-ea"/>
                <a:cs typeface="+mn-cs"/>
              </a:rPr>
              <a:t>等人的橫斷面分析，經驗性地檢驗了經驗的作用。（</a:t>
            </a:r>
            <a:r>
              <a:rPr lang="en-US" altLang="zh-CN" sz="1200" b="0" i="0" u="none" strike="noStrike" kern="1200" dirty="0">
                <a:solidFill>
                  <a:schemeClr val="tx1"/>
                </a:solidFill>
                <a:effectLst/>
                <a:latin typeface="+mn-lt"/>
                <a:ea typeface="+mn-ea"/>
                <a:cs typeface="+mn-cs"/>
              </a:rPr>
              <a:t>1989</a:t>
            </a:r>
            <a:r>
              <a:rPr lang="zh-CN" altLang="en-US" sz="1200" b="0" i="0" u="none" strike="noStrike" kern="1200" dirty="0">
                <a:solidFill>
                  <a:schemeClr val="tx1"/>
                </a:solidFill>
                <a:effectLst/>
                <a:latin typeface="+mn-lt"/>
                <a:ea typeface="+mn-ea"/>
                <a:cs typeface="+mn-cs"/>
              </a:rPr>
              <a:t>年）。 沒有發現決定因素顯著性的變化。 相比之下，</a:t>
            </a:r>
            <a:r>
              <a:rPr lang="en-US" sz="1200" b="0" i="0" u="none" strike="noStrike" kern="1200" dirty="0" err="1">
                <a:solidFill>
                  <a:schemeClr val="tx1"/>
                </a:solidFill>
                <a:effectLst/>
                <a:latin typeface="+mn-lt"/>
                <a:ea typeface="+mn-ea"/>
                <a:cs typeface="+mn-cs"/>
              </a:rPr>
              <a:t>Karahanna</a:t>
            </a:r>
            <a:r>
              <a:rPr lang="zh-CN" altLang="en-US" sz="1200" b="0" i="0" u="none" strike="noStrike" kern="1200" dirty="0">
                <a:solidFill>
                  <a:schemeClr val="tx1"/>
                </a:solidFill>
                <a:effectLst/>
                <a:latin typeface="+mn-lt"/>
                <a:ea typeface="+mn-ea"/>
                <a:cs typeface="+mn-cs"/>
              </a:rPr>
              <a:t>等人。 （</a:t>
            </a:r>
            <a:r>
              <a:rPr lang="en-US" altLang="zh-CN" sz="1200" b="0" i="0" u="none" strike="noStrike" kern="1200" dirty="0">
                <a:solidFill>
                  <a:schemeClr val="tx1"/>
                </a:solidFill>
                <a:effectLst/>
                <a:latin typeface="+mn-lt"/>
                <a:ea typeface="+mn-ea"/>
                <a:cs typeface="+mn-cs"/>
              </a:rPr>
              <a:t>1999</a:t>
            </a:r>
            <a:r>
              <a:rPr lang="zh-CN" altLang="en-US" sz="1200" b="0" i="0" u="none" strike="noStrike" kern="1200" dirty="0">
                <a:solidFill>
                  <a:schemeClr val="tx1"/>
                </a:solidFill>
                <a:effectLst/>
                <a:latin typeface="+mn-lt"/>
                <a:ea typeface="+mn-ea"/>
                <a:cs typeface="+mn-cs"/>
              </a:rPr>
              <a:t>）發現，隨著經驗的增加，態度更為重要，而隨著經驗的增加，主觀規範變得不那麼重要了。</a:t>
            </a:r>
          </a:p>
          <a:p>
            <a:pPr lvl="1" rtl="0" fontAlgn="base"/>
            <a:r>
              <a:rPr lang="zh-CN" altLang="en-US" sz="1200" b="0" i="0" u="none" strike="noStrike" kern="1200" dirty="0">
                <a:solidFill>
                  <a:schemeClr val="tx1"/>
                </a:solidFill>
                <a:effectLst/>
                <a:latin typeface="+mn-lt"/>
                <a:ea typeface="+mn-ea"/>
                <a:cs typeface="+mn-cs"/>
              </a:rPr>
              <a:t>自願性未包括在原始</a:t>
            </a:r>
            <a:r>
              <a:rPr lang="en-US" sz="1200" b="0" i="0" u="none" strike="noStrike" kern="1200" dirty="0">
                <a:solidFill>
                  <a:schemeClr val="tx1"/>
                </a:solidFill>
                <a:effectLst/>
                <a:latin typeface="+mn-lt"/>
                <a:ea typeface="+mn-ea"/>
                <a:cs typeface="+mn-cs"/>
              </a:rPr>
              <a:t>TRA</a:t>
            </a:r>
            <a:r>
              <a:rPr lang="zh-CN" altLang="en-US" sz="1200" b="0" i="0" u="none" strike="noStrike" kern="1200" dirty="0">
                <a:solidFill>
                  <a:schemeClr val="tx1"/>
                </a:solidFill>
                <a:effectLst/>
                <a:latin typeface="+mn-lt"/>
                <a:ea typeface="+mn-ea"/>
                <a:cs typeface="+mn-cs"/>
              </a:rPr>
              <a:t>中。 雖然沒有經過測試，但</a:t>
            </a:r>
            <a:r>
              <a:rPr lang="en-US" sz="1200" b="0" i="0" u="none" strike="noStrike" kern="1200" dirty="0">
                <a:solidFill>
                  <a:schemeClr val="tx1"/>
                </a:solidFill>
                <a:effectLst/>
                <a:latin typeface="+mn-lt"/>
                <a:ea typeface="+mn-ea"/>
                <a:cs typeface="+mn-cs"/>
              </a:rPr>
              <a:t>Hartwick</a:t>
            </a:r>
            <a:r>
              <a:rPr lang="zh-CN" altLang="en-US" sz="1200" b="0" i="0" u="none" strike="noStrike" kern="1200" dirty="0">
                <a:solidFill>
                  <a:schemeClr val="tx1"/>
                </a:solidFill>
                <a:effectLst/>
                <a:latin typeface="+mn-lt"/>
                <a:ea typeface="+mn-ea"/>
                <a:cs typeface="+mn-cs"/>
              </a:rPr>
              <a:t>和</a:t>
            </a:r>
            <a:r>
              <a:rPr lang="en-US" sz="1200" b="0" i="0" u="none" strike="noStrike" kern="1200" dirty="0">
                <a:solidFill>
                  <a:schemeClr val="tx1"/>
                </a:solidFill>
                <a:effectLst/>
                <a:latin typeface="+mn-lt"/>
                <a:ea typeface="+mn-ea"/>
                <a:cs typeface="+mn-cs"/>
              </a:rPr>
              <a:t>Barki（1994）</a:t>
            </a:r>
            <a:r>
              <a:rPr lang="zh-CN" altLang="en-US" sz="1200" b="0" i="0" u="none" strike="noStrike" kern="1200" dirty="0">
                <a:solidFill>
                  <a:schemeClr val="tx1"/>
                </a:solidFill>
                <a:effectLst/>
                <a:latin typeface="+mn-lt"/>
                <a:ea typeface="+mn-ea"/>
                <a:cs typeface="+mn-cs"/>
              </a:rPr>
              <a:t>認為，當系統使用被認為不那麼自願時，主觀規範就更為重要。</a:t>
            </a:r>
          </a:p>
          <a:p>
            <a:pPr rtl="0" fontAlgn="base"/>
            <a:r>
              <a:rPr lang="en-US" sz="1200" b="0" i="0" u="none" strike="noStrike" kern="1200" dirty="0">
                <a:solidFill>
                  <a:schemeClr val="tx1"/>
                </a:solidFill>
                <a:effectLst/>
                <a:latin typeface="+mn-lt"/>
                <a:ea typeface="+mn-ea"/>
                <a:cs typeface="+mn-cs"/>
              </a:rPr>
              <a:t>TAM2：</a:t>
            </a:r>
          </a:p>
          <a:p>
            <a:pPr lvl="1" rtl="0" fontAlgn="base"/>
            <a:r>
              <a:rPr lang="zh-CN" altLang="en-US" sz="1200" b="0" i="0" u="none" strike="noStrike" kern="1200" dirty="0">
                <a:solidFill>
                  <a:schemeClr val="tx1"/>
                </a:solidFill>
                <a:effectLst/>
                <a:latin typeface="+mn-lt"/>
                <a:ea typeface="+mn-ea"/>
                <a:cs typeface="+mn-cs"/>
              </a:rPr>
              <a:t>原始</a:t>
            </a:r>
            <a:r>
              <a:rPr lang="en-US" sz="1200" b="0" i="0" u="none" strike="noStrike" kern="1200" dirty="0">
                <a:solidFill>
                  <a:schemeClr val="tx1"/>
                </a:solidFill>
                <a:effectLst/>
                <a:latin typeface="+mn-lt"/>
                <a:ea typeface="+mn-ea"/>
                <a:cs typeface="+mn-cs"/>
              </a:rPr>
              <a:t>TAM</a:t>
            </a:r>
            <a:r>
              <a:rPr lang="zh-CN" altLang="en-US" sz="1200" b="0" i="0" u="none" strike="noStrike" kern="1200" dirty="0">
                <a:solidFill>
                  <a:schemeClr val="tx1"/>
                </a:solidFill>
                <a:effectLst/>
                <a:latin typeface="+mn-lt"/>
                <a:ea typeface="+mn-ea"/>
                <a:cs typeface="+mn-cs"/>
              </a:rPr>
              <a:t>中沒有明確包含經驗。 戴維斯等人。 （</a:t>
            </a:r>
            <a:r>
              <a:rPr lang="en-US" altLang="zh-CN" sz="1200" b="0" i="0" u="none" strike="noStrike" kern="1200" dirty="0">
                <a:solidFill>
                  <a:schemeClr val="tx1"/>
                </a:solidFill>
                <a:effectLst/>
                <a:latin typeface="+mn-lt"/>
                <a:ea typeface="+mn-ea"/>
                <a:cs typeface="+mn-cs"/>
              </a:rPr>
              <a:t>1989</a:t>
            </a:r>
            <a:r>
              <a:rPr lang="zh-CN" altLang="en-US" sz="1200" b="0" i="0" u="none" strike="noStrike" kern="1200" dirty="0">
                <a:solidFill>
                  <a:schemeClr val="tx1"/>
                </a:solidFill>
                <a:effectLst/>
                <a:latin typeface="+mn-lt"/>
                <a:ea typeface="+mn-ea"/>
                <a:cs typeface="+mn-cs"/>
              </a:rPr>
              <a:t>）和</a:t>
            </a:r>
            <a:r>
              <a:rPr lang="en-US" sz="1200" b="0" i="0" u="none" strike="noStrike" kern="1200" dirty="0">
                <a:solidFill>
                  <a:schemeClr val="tx1"/>
                </a:solidFill>
                <a:effectLst/>
                <a:latin typeface="+mn-lt"/>
                <a:ea typeface="+mn-ea"/>
                <a:cs typeface="+mn-cs"/>
              </a:rPr>
              <a:t>Szajna（1996）</a:t>
            </a:r>
            <a:r>
              <a:rPr lang="zh-CN" altLang="en-US" sz="1200" b="0" i="0" u="none" strike="noStrike" kern="1200" dirty="0">
                <a:solidFill>
                  <a:schemeClr val="tx1"/>
                </a:solidFill>
                <a:effectLst/>
                <a:latin typeface="+mn-lt"/>
                <a:ea typeface="+mn-ea"/>
                <a:cs typeface="+mn-cs"/>
              </a:rPr>
              <a:t>等人提供了經驗證據表明這一點，隨著經驗的增加，易用性變得無關緊要。</a:t>
            </a:r>
          </a:p>
          <a:p>
            <a:pPr lvl="1" rtl="0" fontAlgn="base"/>
            <a:r>
              <a:rPr lang="zh-CN" altLang="en-US" sz="1200" b="0" i="0" u="none" strike="noStrike" kern="1200" dirty="0">
                <a:solidFill>
                  <a:schemeClr val="tx1"/>
                </a:solidFill>
                <a:effectLst/>
                <a:latin typeface="+mn-lt"/>
                <a:ea typeface="+mn-ea"/>
                <a:cs typeface="+mn-cs"/>
              </a:rPr>
              <a:t>原始</a:t>
            </a:r>
            <a:r>
              <a:rPr lang="en-US" sz="1200" b="0" i="0" u="none" strike="noStrike" kern="1200" dirty="0">
                <a:solidFill>
                  <a:schemeClr val="tx1"/>
                </a:solidFill>
                <a:effectLst/>
                <a:latin typeface="+mn-lt"/>
                <a:ea typeface="+mn-ea"/>
                <a:cs typeface="+mn-cs"/>
              </a:rPr>
              <a:t>TAM</a:t>
            </a:r>
            <a:r>
              <a:rPr lang="zh-CN" altLang="en-US" sz="1200" b="0" i="0" u="none" strike="noStrike" kern="1200" dirty="0">
                <a:solidFill>
                  <a:schemeClr val="tx1"/>
                </a:solidFill>
                <a:effectLst/>
                <a:latin typeface="+mn-lt"/>
                <a:ea typeface="+mn-ea"/>
                <a:cs typeface="+mn-cs"/>
              </a:rPr>
              <a:t>中沒有明確包含自願性。 在</a:t>
            </a:r>
            <a:r>
              <a:rPr lang="en-US" sz="1200" b="0" i="0" u="none" strike="noStrike" kern="1200" dirty="0">
                <a:solidFill>
                  <a:schemeClr val="tx1"/>
                </a:solidFill>
                <a:effectLst/>
                <a:latin typeface="+mn-lt"/>
                <a:ea typeface="+mn-ea"/>
                <a:cs typeface="+mn-cs"/>
              </a:rPr>
              <a:t>TAM2</a:t>
            </a:r>
            <a:r>
              <a:rPr lang="zh-CN" altLang="en-US" sz="1200" b="0" i="0" u="none" strike="noStrike" kern="1200" dirty="0">
                <a:solidFill>
                  <a:schemeClr val="tx1"/>
                </a:solidFill>
                <a:effectLst/>
                <a:latin typeface="+mn-lt"/>
                <a:ea typeface="+mn-ea"/>
                <a:cs typeface="+mn-cs"/>
              </a:rPr>
              <a:t>中，主觀規範僅在強制性設置中顯著，甚至僅在系統經驗有限的情況下（即，三向交互）。</a:t>
            </a:r>
          </a:p>
          <a:p>
            <a:pPr lvl="1" rtl="0" fontAlgn="base"/>
            <a:r>
              <a:rPr lang="zh-CN" altLang="en-US" sz="1200" b="0" i="0" u="none" strike="noStrike" kern="1200" dirty="0">
                <a:solidFill>
                  <a:schemeClr val="tx1"/>
                </a:solidFill>
                <a:effectLst/>
                <a:latin typeface="+mn-lt"/>
                <a:ea typeface="+mn-ea"/>
                <a:cs typeface="+mn-cs"/>
              </a:rPr>
              <a:t>原始</a:t>
            </a:r>
            <a:r>
              <a:rPr lang="en-US" sz="1200" b="0" i="0" u="none" strike="noStrike" kern="1200" dirty="0">
                <a:solidFill>
                  <a:schemeClr val="tx1"/>
                </a:solidFill>
                <a:effectLst/>
                <a:latin typeface="+mn-lt"/>
                <a:ea typeface="+mn-ea"/>
                <a:cs typeface="+mn-cs"/>
              </a:rPr>
              <a:t>TAM</a:t>
            </a:r>
            <a:r>
              <a:rPr lang="zh-CN" altLang="en-US" sz="1200" b="0" i="0" u="none" strike="noStrike" kern="1200" dirty="0">
                <a:solidFill>
                  <a:schemeClr val="tx1"/>
                </a:solidFill>
                <a:effectLst/>
                <a:latin typeface="+mn-lt"/>
                <a:ea typeface="+mn-ea"/>
                <a:cs typeface="+mn-cs"/>
              </a:rPr>
              <a:t>中未包含性別。 經驗證據表明，對於男性來說，感知的有用性更為突出，而對於女性來說，感知的易用性更為突出（</a:t>
            </a:r>
            <a:r>
              <a:rPr lang="en-US" sz="1200" b="0" i="0" u="none" strike="noStrike" kern="1200" dirty="0">
                <a:solidFill>
                  <a:schemeClr val="tx1"/>
                </a:solidFill>
                <a:effectLst/>
                <a:latin typeface="+mn-lt"/>
                <a:ea typeface="+mn-ea"/>
                <a:cs typeface="+mn-cs"/>
              </a:rPr>
              <a:t>Venkatesh</a:t>
            </a:r>
            <a:r>
              <a:rPr lang="zh-CN" altLang="en-US" sz="1200" b="0" i="0" u="none" strike="noStrike" kern="1200" dirty="0">
                <a:solidFill>
                  <a:schemeClr val="tx1"/>
                </a:solidFill>
                <a:effectLst/>
                <a:latin typeface="+mn-lt"/>
                <a:ea typeface="+mn-ea"/>
                <a:cs typeface="+mn-cs"/>
              </a:rPr>
              <a:t>和</a:t>
            </a:r>
            <a:r>
              <a:rPr lang="en-US" sz="1200" b="0" i="0" u="none" strike="noStrike" kern="1200" dirty="0">
                <a:solidFill>
                  <a:schemeClr val="tx1"/>
                </a:solidFill>
                <a:effectLst/>
                <a:latin typeface="+mn-lt"/>
                <a:ea typeface="+mn-ea"/>
                <a:cs typeface="+mn-cs"/>
              </a:rPr>
              <a:t>Morris，2000）。 </a:t>
            </a:r>
            <a:r>
              <a:rPr lang="zh-CN" altLang="en-US" sz="1200" b="0" i="0" u="none" strike="noStrike" kern="1200" dirty="0">
                <a:solidFill>
                  <a:schemeClr val="tx1"/>
                </a:solidFill>
                <a:effectLst/>
                <a:latin typeface="+mn-lt"/>
                <a:ea typeface="+mn-ea"/>
                <a:cs typeface="+mn-cs"/>
              </a:rPr>
              <a:t>對於處於經驗早期階段的女性（即三向互動），主觀規範的影響更為顯著。</a:t>
            </a:r>
            <a:endParaRPr lang="en-US" altLang="zh-CN" sz="1200" b="0" i="0" u="none" strike="noStrike" kern="1200" dirty="0">
              <a:solidFill>
                <a:schemeClr val="tx1"/>
              </a:solidFill>
              <a:effectLst/>
              <a:latin typeface="+mn-lt"/>
              <a:ea typeface="+mn-ea"/>
              <a:cs typeface="+mn-cs"/>
            </a:endParaRPr>
          </a:p>
          <a:p>
            <a:pPr lvl="1"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TPB：</a:t>
            </a:r>
          </a:p>
          <a:p>
            <a:pPr lvl="1" rtl="0" fontAlgn="base"/>
            <a:r>
              <a:rPr lang="zh-CN" altLang="en-US" sz="1200" b="0" i="0" u="none" strike="noStrike" kern="1200" dirty="0">
                <a:solidFill>
                  <a:schemeClr val="tx1"/>
                </a:solidFill>
                <a:effectLst/>
                <a:latin typeface="+mn-lt"/>
                <a:ea typeface="+mn-ea"/>
                <a:cs typeface="+mn-cs"/>
              </a:rPr>
              <a:t>經驗未明確包含在原始</a:t>
            </a:r>
            <a:r>
              <a:rPr lang="en-US" sz="1200" b="0" i="0" u="none" strike="noStrike" kern="1200" dirty="0">
                <a:solidFill>
                  <a:schemeClr val="tx1"/>
                </a:solidFill>
                <a:effectLst/>
                <a:latin typeface="+mn-lt"/>
                <a:ea typeface="+mn-ea"/>
                <a:cs typeface="+mn-cs"/>
              </a:rPr>
              <a:t>TPB</a:t>
            </a:r>
            <a:r>
              <a:rPr lang="zh-CN" altLang="en-US" sz="1200" b="0" i="0" u="none" strike="noStrike" kern="1200" dirty="0">
                <a:solidFill>
                  <a:schemeClr val="tx1"/>
                </a:solidFill>
                <a:effectLst/>
                <a:latin typeface="+mn-lt"/>
                <a:ea typeface="+mn-ea"/>
                <a:cs typeface="+mn-cs"/>
              </a:rPr>
              <a:t>或</a:t>
            </a:r>
            <a:r>
              <a:rPr lang="en-US" sz="1200" b="0" i="0" u="none" strike="noStrike" kern="1200" dirty="0">
                <a:solidFill>
                  <a:schemeClr val="tx1"/>
                </a:solidFill>
                <a:effectLst/>
                <a:latin typeface="+mn-lt"/>
                <a:ea typeface="+mn-ea"/>
                <a:cs typeface="+mn-cs"/>
              </a:rPr>
              <a:t>DTPB</a:t>
            </a:r>
            <a:r>
              <a:rPr lang="zh-CN" altLang="en-US" sz="1200" b="0" i="0" u="none" strike="noStrike" kern="1200" dirty="0">
                <a:solidFill>
                  <a:schemeClr val="tx1"/>
                </a:solidFill>
                <a:effectLst/>
                <a:latin typeface="+mn-lt"/>
                <a:ea typeface="+mn-ea"/>
                <a:cs typeface="+mn-cs"/>
              </a:rPr>
              <a:t>中。 它已通過後續研究納入</a:t>
            </a:r>
            <a:r>
              <a:rPr lang="en-US" sz="1200" b="0" i="0" u="none" strike="noStrike" kern="1200" dirty="0">
                <a:solidFill>
                  <a:schemeClr val="tx1"/>
                </a:solidFill>
                <a:effectLst/>
                <a:latin typeface="+mn-lt"/>
                <a:ea typeface="+mn-ea"/>
                <a:cs typeface="+mn-cs"/>
              </a:rPr>
              <a:t>TPB（</a:t>
            </a:r>
            <a:r>
              <a:rPr lang="zh-CN" altLang="en-US" sz="1200" b="0" i="0" u="none" strike="noStrike" kern="1200" dirty="0">
                <a:solidFill>
                  <a:schemeClr val="tx1"/>
                </a:solidFill>
                <a:effectLst/>
                <a:latin typeface="+mn-lt"/>
                <a:ea typeface="+mn-ea"/>
                <a:cs typeface="+mn-cs"/>
              </a:rPr>
              <a:t>例如，</a:t>
            </a:r>
            <a:r>
              <a:rPr lang="en-US" sz="1200" b="0" i="0" u="none" strike="noStrike" kern="1200" dirty="0">
                <a:solidFill>
                  <a:schemeClr val="tx1"/>
                </a:solidFill>
                <a:effectLst/>
                <a:latin typeface="+mn-lt"/>
                <a:ea typeface="+mn-ea"/>
                <a:cs typeface="+mn-cs"/>
              </a:rPr>
              <a:t>Morris</a:t>
            </a:r>
            <a:r>
              <a:rPr lang="zh-CN" altLang="en-US" sz="1200" b="0" i="0" u="none" strike="noStrike" kern="1200" dirty="0">
                <a:solidFill>
                  <a:schemeClr val="tx1"/>
                </a:solidFill>
                <a:effectLst/>
                <a:latin typeface="+mn-lt"/>
                <a:ea typeface="+mn-ea"/>
                <a:cs typeface="+mn-cs"/>
              </a:rPr>
              <a:t>和</a:t>
            </a:r>
            <a:r>
              <a:rPr lang="en-US" sz="1200" b="0" i="0" u="none" strike="noStrike" kern="1200" dirty="0">
                <a:solidFill>
                  <a:schemeClr val="tx1"/>
                </a:solidFill>
                <a:effectLst/>
                <a:latin typeface="+mn-lt"/>
                <a:ea typeface="+mn-ea"/>
                <a:cs typeface="+mn-cs"/>
              </a:rPr>
              <a:t>Venkatesh 2000）。 </a:t>
            </a:r>
            <a:r>
              <a:rPr lang="zh-CN" altLang="en-US" sz="1200" b="0" i="0" u="none" strike="noStrike" kern="1200" dirty="0">
                <a:solidFill>
                  <a:schemeClr val="tx1"/>
                </a:solidFill>
                <a:effectLst/>
                <a:latin typeface="+mn-lt"/>
                <a:ea typeface="+mn-ea"/>
                <a:cs typeface="+mn-cs"/>
              </a:rPr>
              <a:t>經驗證據表明，經驗調節了主觀規範與行為意圖之間的關係，因此隨著經驗水平的提高，主觀規範變得不那麼重要。 這類似於</a:t>
            </a:r>
            <a:r>
              <a:rPr lang="en-US" sz="1200" b="0" i="0" u="none" strike="noStrike" kern="1200" dirty="0" err="1">
                <a:solidFill>
                  <a:schemeClr val="tx1"/>
                </a:solidFill>
                <a:effectLst/>
                <a:latin typeface="+mn-lt"/>
                <a:ea typeface="+mn-ea"/>
                <a:cs typeface="+mn-cs"/>
              </a:rPr>
              <a:t>Karahanna</a:t>
            </a:r>
            <a:r>
              <a:rPr lang="zh-CN" altLang="en-US" sz="1200" b="0" i="0" u="none" strike="noStrike" kern="1200" dirty="0">
                <a:solidFill>
                  <a:schemeClr val="tx1"/>
                </a:solidFill>
                <a:effectLst/>
                <a:latin typeface="+mn-lt"/>
                <a:ea typeface="+mn-ea"/>
                <a:cs typeface="+mn-cs"/>
              </a:rPr>
              <a:t>等人的建議。 （</a:t>
            </a:r>
            <a:r>
              <a:rPr lang="en-US" altLang="zh-CN" sz="1200" b="0" i="0" u="none" strike="noStrike" kern="1200" dirty="0">
                <a:solidFill>
                  <a:schemeClr val="tx1"/>
                </a:solidFill>
                <a:effectLst/>
                <a:latin typeface="+mn-lt"/>
                <a:ea typeface="+mn-ea"/>
                <a:cs typeface="+mn-cs"/>
              </a:rPr>
              <a:t>1999</a:t>
            </a:r>
            <a:r>
              <a:rPr lang="zh-CN" altLang="en-US" sz="1200" b="0" i="0" u="none" strike="noStrike" kern="1200" dirty="0">
                <a:solidFill>
                  <a:schemeClr val="tx1"/>
                </a:solidFill>
                <a:effectLst/>
                <a:latin typeface="+mn-lt"/>
                <a:ea typeface="+mn-ea"/>
                <a:cs typeface="+mn-cs"/>
              </a:rPr>
              <a:t>年）在</a:t>
            </a:r>
            <a:r>
              <a:rPr lang="en-US" sz="1200" b="0" i="0" u="none" strike="noStrike" kern="1200" dirty="0">
                <a:solidFill>
                  <a:schemeClr val="tx1"/>
                </a:solidFill>
                <a:effectLst/>
                <a:latin typeface="+mn-lt"/>
                <a:ea typeface="+mn-ea"/>
                <a:cs typeface="+mn-cs"/>
              </a:rPr>
              <a:t>TRA</a:t>
            </a:r>
            <a:r>
              <a:rPr lang="zh-CN" altLang="en-US" sz="1200" b="0" i="0" u="none" strike="noStrike" kern="1200" dirty="0">
                <a:solidFill>
                  <a:schemeClr val="tx1"/>
                </a:solidFill>
                <a:effectLst/>
                <a:latin typeface="+mn-lt"/>
                <a:ea typeface="+mn-ea"/>
                <a:cs typeface="+mn-cs"/>
              </a:rPr>
              <a:t>的背景下</a:t>
            </a:r>
          </a:p>
          <a:p>
            <a:pPr lvl="1" rtl="0" fontAlgn="base"/>
            <a:r>
              <a:rPr lang="zh-CN" altLang="en-US" sz="1200" b="0" i="0" u="none" strike="noStrike" kern="1200" dirty="0">
                <a:solidFill>
                  <a:schemeClr val="tx1"/>
                </a:solidFill>
                <a:effectLst/>
                <a:latin typeface="+mn-lt"/>
                <a:ea typeface="+mn-ea"/>
                <a:cs typeface="+mn-cs"/>
              </a:rPr>
              <a:t>自願性未包括在原始</a:t>
            </a:r>
            <a:r>
              <a:rPr lang="en-US" sz="1200" b="0" i="0" u="none" strike="noStrike" kern="1200" dirty="0">
                <a:solidFill>
                  <a:schemeClr val="tx1"/>
                </a:solidFill>
                <a:effectLst/>
                <a:latin typeface="+mn-lt"/>
                <a:ea typeface="+mn-ea"/>
                <a:cs typeface="+mn-cs"/>
              </a:rPr>
              <a:t>TPB</a:t>
            </a:r>
            <a:r>
              <a:rPr lang="zh-CN" altLang="en-US" sz="1200" b="0" i="0" u="none" strike="noStrike" kern="1200" dirty="0">
                <a:solidFill>
                  <a:schemeClr val="tx1"/>
                </a:solidFill>
                <a:effectLst/>
                <a:latin typeface="+mn-lt"/>
                <a:ea typeface="+mn-ea"/>
                <a:cs typeface="+mn-cs"/>
              </a:rPr>
              <a:t>或</a:t>
            </a:r>
            <a:r>
              <a:rPr lang="en-US" sz="1200" b="0" i="0" u="none" strike="noStrike" kern="1200" dirty="0">
                <a:solidFill>
                  <a:schemeClr val="tx1"/>
                </a:solidFill>
                <a:effectLst/>
                <a:latin typeface="+mn-lt"/>
                <a:ea typeface="+mn-ea"/>
                <a:cs typeface="+mn-cs"/>
              </a:rPr>
              <a:t>DTPB</a:t>
            </a:r>
            <a:r>
              <a:rPr lang="zh-CN" altLang="en-US" sz="1200" b="0" i="0" u="none" strike="noStrike" kern="1200" dirty="0">
                <a:solidFill>
                  <a:schemeClr val="tx1"/>
                </a:solidFill>
                <a:effectLst/>
                <a:latin typeface="+mn-lt"/>
                <a:ea typeface="+mn-ea"/>
                <a:cs typeface="+mn-cs"/>
              </a:rPr>
              <a:t>中。 正如關於</a:t>
            </a:r>
            <a:r>
              <a:rPr lang="en-US" sz="1200" b="0" i="0" u="none" strike="noStrike" kern="1200" dirty="0">
                <a:solidFill>
                  <a:schemeClr val="tx1"/>
                </a:solidFill>
                <a:effectLst/>
                <a:latin typeface="+mn-lt"/>
                <a:ea typeface="+mn-ea"/>
                <a:cs typeface="+mn-cs"/>
              </a:rPr>
              <a:t>TRA</a:t>
            </a:r>
            <a:r>
              <a:rPr lang="zh-CN" altLang="en-US" sz="1200" b="0" i="0" u="none" strike="noStrike" kern="1200" dirty="0">
                <a:solidFill>
                  <a:schemeClr val="tx1"/>
                </a:solidFill>
                <a:effectLst/>
                <a:latin typeface="+mn-lt"/>
                <a:ea typeface="+mn-ea"/>
                <a:cs typeface="+mn-cs"/>
              </a:rPr>
              <a:t>的討論中所指出的那樣，雖然沒有經過測試，但當系統使用被認為不那麼自願時，主觀規範被認為更為重要（</a:t>
            </a:r>
            <a:r>
              <a:rPr lang="en-US" sz="1200" b="0" i="0" u="none" strike="noStrike" kern="1200" dirty="0">
                <a:solidFill>
                  <a:schemeClr val="tx1"/>
                </a:solidFill>
                <a:effectLst/>
                <a:latin typeface="+mn-lt"/>
                <a:ea typeface="+mn-ea"/>
                <a:cs typeface="+mn-cs"/>
              </a:rPr>
              <a:t>Hart-wick</a:t>
            </a:r>
            <a:r>
              <a:rPr lang="zh-CN" altLang="en-US" sz="1200" b="0" i="0" u="none" strike="noStrike" kern="1200" dirty="0">
                <a:solidFill>
                  <a:schemeClr val="tx1"/>
                </a:solidFill>
                <a:effectLst/>
                <a:latin typeface="+mn-lt"/>
                <a:ea typeface="+mn-ea"/>
                <a:cs typeface="+mn-cs"/>
              </a:rPr>
              <a:t>和</a:t>
            </a:r>
            <a:r>
              <a:rPr lang="en-US" sz="1200" b="0" i="0" u="none" strike="noStrike" kern="1200" dirty="0" err="1">
                <a:solidFill>
                  <a:schemeClr val="tx1"/>
                </a:solidFill>
                <a:effectLst/>
                <a:latin typeface="+mn-lt"/>
                <a:ea typeface="+mn-ea"/>
                <a:cs typeface="+mn-cs"/>
              </a:rPr>
              <a:t>Barki</a:t>
            </a:r>
            <a:r>
              <a:rPr lang="en-US" sz="1200" b="0" i="0" u="none" strike="noStrike" kern="1200" dirty="0">
                <a:solidFill>
                  <a:schemeClr val="tx1"/>
                </a:solidFill>
                <a:effectLst/>
                <a:latin typeface="+mn-lt"/>
                <a:ea typeface="+mn-ea"/>
                <a:cs typeface="+mn-cs"/>
              </a:rPr>
              <a:t> 1994）。</a:t>
            </a:r>
          </a:p>
          <a:p>
            <a:pPr lvl="1" rtl="0" fontAlgn="base"/>
            <a:r>
              <a:rPr lang="en-US" sz="1200" b="0" i="0" u="none" strike="noStrike" kern="1200" dirty="0">
                <a:solidFill>
                  <a:schemeClr val="tx1"/>
                </a:solidFill>
                <a:effectLst/>
                <a:latin typeface="+mn-lt"/>
                <a:ea typeface="+mn-ea"/>
                <a:cs typeface="+mn-cs"/>
              </a:rPr>
              <a:t>Venkatesh</a:t>
            </a:r>
            <a:r>
              <a:rPr lang="zh-CN" altLang="en-US" sz="1200" b="0" i="0" u="none" strike="noStrike" kern="1200" dirty="0">
                <a:solidFill>
                  <a:schemeClr val="tx1"/>
                </a:solidFill>
                <a:effectLst/>
                <a:latin typeface="+mn-lt"/>
                <a:ea typeface="+mn-ea"/>
                <a:cs typeface="+mn-cs"/>
              </a:rPr>
              <a:t>等人。 （</a:t>
            </a:r>
            <a:r>
              <a:rPr lang="en-US" altLang="zh-CN" sz="1200" b="0" i="0" u="none" strike="noStrike" kern="1200" dirty="0">
                <a:solidFill>
                  <a:schemeClr val="tx1"/>
                </a:solidFill>
                <a:effectLst/>
                <a:latin typeface="+mn-lt"/>
                <a:ea typeface="+mn-ea"/>
                <a:cs typeface="+mn-cs"/>
              </a:rPr>
              <a:t>2000</a:t>
            </a:r>
            <a:r>
              <a:rPr lang="zh-CN" altLang="en-US" sz="1200" b="0" i="0" u="none" strike="noStrike" kern="1200" dirty="0">
                <a:solidFill>
                  <a:schemeClr val="tx1"/>
                </a:solidFill>
                <a:effectLst/>
                <a:latin typeface="+mn-lt"/>
                <a:ea typeface="+mn-ea"/>
                <a:cs typeface="+mn-cs"/>
              </a:rPr>
              <a:t>）發現男性的態度更為突出。 對於處於經驗早期階段的女性（即，三向交互），主觀規範和感知行為控制都更為突出。</a:t>
            </a:r>
          </a:p>
          <a:p>
            <a:pPr lvl="1" rtl="0" fontAlgn="base"/>
            <a:r>
              <a:rPr lang="en-US" sz="1200" b="0" i="0" u="none" strike="noStrike" kern="1200" dirty="0">
                <a:solidFill>
                  <a:schemeClr val="tx1"/>
                </a:solidFill>
                <a:effectLst/>
                <a:latin typeface="+mn-lt"/>
                <a:ea typeface="+mn-ea"/>
                <a:cs typeface="+mn-cs"/>
              </a:rPr>
              <a:t>Morris</a:t>
            </a:r>
            <a:r>
              <a:rPr lang="zh-CN" altLang="en-US" sz="1200" b="0" i="0" u="none" strike="noStrike" kern="1200" dirty="0">
                <a:solidFill>
                  <a:schemeClr val="tx1"/>
                </a:solidFill>
                <a:effectLst/>
                <a:latin typeface="+mn-lt"/>
                <a:ea typeface="+mn-ea"/>
                <a:cs typeface="+mn-cs"/>
              </a:rPr>
              <a:t>和</a:t>
            </a:r>
            <a:r>
              <a:rPr lang="en-US" sz="1200" b="0" i="0" u="none" strike="noStrike" kern="1200" dirty="0">
                <a:solidFill>
                  <a:schemeClr val="tx1"/>
                </a:solidFill>
                <a:effectLst/>
                <a:latin typeface="+mn-lt"/>
                <a:ea typeface="+mn-ea"/>
                <a:cs typeface="+mn-cs"/>
              </a:rPr>
              <a:t>Venkatesh（2000）</a:t>
            </a:r>
            <a:r>
              <a:rPr lang="zh-CN" altLang="en-US" sz="1200" b="0" i="0" u="none" strike="noStrike" kern="1200" dirty="0">
                <a:solidFill>
                  <a:schemeClr val="tx1"/>
                </a:solidFill>
                <a:effectLst/>
                <a:latin typeface="+mn-lt"/>
                <a:ea typeface="+mn-ea"/>
                <a:cs typeface="+mn-cs"/>
              </a:rPr>
              <a:t>發現，年輕工人的態度更為突出</a:t>
            </a:r>
          </a:p>
          <a:p>
            <a:pPr lvl="1" rtl="0" fontAlgn="base"/>
            <a:r>
              <a:rPr lang="zh-CN" altLang="en-US" sz="1200" b="0" i="0" u="none" strike="noStrike" kern="1200" dirty="0">
                <a:solidFill>
                  <a:schemeClr val="tx1"/>
                </a:solidFill>
                <a:effectLst/>
                <a:latin typeface="+mn-lt"/>
                <a:ea typeface="+mn-ea"/>
                <a:cs typeface="+mn-cs"/>
              </a:rPr>
              <a:t>雖然感知到的行為控制對於老年工人來說更為突出。 主觀規範對老年女性更為突出（即三方互動）。</a:t>
            </a:r>
          </a:p>
          <a:p>
            <a:pPr rtl="0" fontAlgn="base"/>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19</a:t>
            </a:fld>
            <a:endParaRPr lang="en-US"/>
          </a:p>
        </p:txBody>
      </p:sp>
    </p:spTree>
    <p:extLst>
      <p:ext uri="{BB962C8B-B14F-4D97-AF65-F5344CB8AC3E}">
        <p14:creationId xmlns:p14="http://schemas.microsoft.com/office/powerpoint/2010/main" val="19415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C-TAM-TAB： </a:t>
            </a:r>
          </a:p>
          <a:p>
            <a:pPr lvl="1" rtl="0" fontAlgn="base"/>
            <a:r>
              <a:rPr lang="zh-CN" altLang="en-US" sz="1200" b="0" i="0" u="none" strike="noStrike" kern="1200" dirty="0">
                <a:solidFill>
                  <a:schemeClr val="tx1"/>
                </a:solidFill>
                <a:effectLst/>
                <a:latin typeface="+mn-lt"/>
                <a:ea typeface="+mn-ea"/>
                <a:cs typeface="+mn-cs"/>
              </a:rPr>
              <a:t>經驗被納入該模型中的主題間設計（有經驗和沒有經驗的用戶）。 隨著經驗的增加，感知的有用性，對行為的態度和感知的行為控制都變得更加突出，而主觀規範隨著經驗的增加而變得不那麼顯著（</a:t>
            </a:r>
            <a:r>
              <a:rPr lang="en-US" sz="1200" b="0" i="0" u="none" strike="noStrike" kern="1200" dirty="0">
                <a:solidFill>
                  <a:schemeClr val="tx1"/>
                </a:solidFill>
                <a:effectLst/>
                <a:latin typeface="+mn-lt"/>
                <a:ea typeface="+mn-ea"/>
                <a:cs typeface="+mn-cs"/>
              </a:rPr>
              <a:t>Taylor and Todd 1995a）。</a:t>
            </a:r>
          </a:p>
          <a:p>
            <a:pPr rtl="0" fontAlgn="base"/>
            <a:r>
              <a:rPr lang="en-US" sz="1200" b="0" i="0" u="none" strike="noStrike" kern="1200" dirty="0">
                <a:solidFill>
                  <a:schemeClr val="tx1"/>
                </a:solidFill>
                <a:effectLst/>
                <a:latin typeface="+mn-lt"/>
                <a:ea typeface="+mn-ea"/>
                <a:cs typeface="+mn-cs"/>
              </a:rPr>
              <a:t>MPCU：</a:t>
            </a:r>
          </a:p>
          <a:p>
            <a:pPr lvl="1" rtl="0" fontAlgn="base"/>
            <a:r>
              <a:rPr lang="zh-CN" altLang="en-US" sz="1200" b="0" i="0" u="none" strike="noStrike" kern="1200" dirty="0">
                <a:solidFill>
                  <a:schemeClr val="tx1"/>
                </a:solidFill>
                <a:effectLst/>
                <a:latin typeface="+mn-lt"/>
                <a:ea typeface="+mn-ea"/>
                <a:cs typeface="+mn-cs"/>
              </a:rPr>
              <a:t>湯普森等人。 （</a:t>
            </a:r>
            <a:r>
              <a:rPr lang="en-US" altLang="zh-CN" sz="1200" b="0" i="0" u="none" strike="noStrike" kern="1200" dirty="0">
                <a:solidFill>
                  <a:schemeClr val="tx1"/>
                </a:solidFill>
                <a:effectLst/>
                <a:latin typeface="+mn-lt"/>
                <a:ea typeface="+mn-ea"/>
                <a:cs typeface="+mn-cs"/>
              </a:rPr>
              <a:t>1994</a:t>
            </a:r>
            <a:r>
              <a:rPr lang="zh-CN" altLang="en-US" sz="1200" b="0" i="0" u="none" strike="noStrike" kern="1200" dirty="0">
                <a:solidFill>
                  <a:schemeClr val="tx1"/>
                </a:solidFill>
                <a:effectLst/>
                <a:latin typeface="+mn-lt"/>
                <a:ea typeface="+mn-ea"/>
                <a:cs typeface="+mn-cs"/>
              </a:rPr>
              <a:t>）發現，玉米複合性，對使用的影響，社會因素和促進條件都更加突出，經驗較少。 另一方面，隨著經驗水平的提高，對長期後果的關注變得越來越重要。</a:t>
            </a:r>
          </a:p>
          <a:p>
            <a:pPr rtl="0" fontAlgn="base"/>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20</a:t>
            </a:fld>
            <a:endParaRPr lang="en-US"/>
          </a:p>
        </p:txBody>
      </p:sp>
    </p:spTree>
    <p:extLst>
      <p:ext uri="{BB962C8B-B14F-4D97-AF65-F5344CB8AC3E}">
        <p14:creationId xmlns:p14="http://schemas.microsoft.com/office/powerpoint/2010/main" val="2274231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IDT：</a:t>
            </a:r>
          </a:p>
          <a:p>
            <a:pPr lvl="1" rtl="0" fontAlgn="base"/>
            <a:r>
              <a:rPr lang="en-US" sz="1200" b="0" i="0" u="none" strike="noStrike" kern="1200" dirty="0" err="1">
                <a:solidFill>
                  <a:schemeClr val="tx1"/>
                </a:solidFill>
                <a:effectLst/>
                <a:latin typeface="+mn-lt"/>
                <a:ea typeface="+mn-ea"/>
                <a:cs typeface="+mn-cs"/>
              </a:rPr>
              <a:t>Karahanna</a:t>
            </a:r>
            <a:r>
              <a:rPr lang="zh-CN" altLang="en-US" sz="1200" b="0" i="0" u="none" strike="noStrike" kern="1200" dirty="0">
                <a:solidFill>
                  <a:schemeClr val="tx1"/>
                </a:solidFill>
                <a:effectLst/>
                <a:latin typeface="+mn-lt"/>
                <a:ea typeface="+mn-ea"/>
                <a:cs typeface="+mn-cs"/>
              </a:rPr>
              <a:t>等。 （</a:t>
            </a:r>
            <a:r>
              <a:rPr lang="en-US" altLang="zh-CN" sz="1200" b="0" i="0" u="none" strike="noStrike" kern="1200" dirty="0">
                <a:solidFill>
                  <a:schemeClr val="tx1"/>
                </a:solidFill>
                <a:effectLst/>
                <a:latin typeface="+mn-lt"/>
                <a:ea typeface="+mn-ea"/>
                <a:cs typeface="+mn-cs"/>
              </a:rPr>
              <a:t>1999</a:t>
            </a:r>
            <a:r>
              <a:rPr lang="zh-CN" altLang="en-US" sz="1200" b="0" i="0" u="none" strike="noStrike" kern="1200" dirty="0">
                <a:solidFill>
                  <a:schemeClr val="tx1"/>
                </a:solidFill>
                <a:effectLst/>
                <a:latin typeface="+mn-lt"/>
                <a:ea typeface="+mn-ea"/>
                <a:cs typeface="+mn-cs"/>
              </a:rPr>
              <a:t>）進行了一個主體間的比較，以研究創新特徵對採用（無</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低經驗）和使用行為（更大經驗）的影響，並發現採用與使用行為的預測因素存在差異。 結果顯示，對於採用，顯著的預測因子是相對優勢，易用性，試驗能力，結果可證明性和可見性。 相比之下，對於使用，只有相對優勢和形象意義重大。</a:t>
            </a:r>
          </a:p>
          <a:p>
            <a:pPr lvl="1" rtl="0" fontAlgn="base"/>
            <a:r>
              <a:rPr lang="zh-CN" altLang="en-US" sz="1200" b="0" i="0" u="none" strike="noStrike" kern="1200" dirty="0">
                <a:solidFill>
                  <a:schemeClr val="tx1"/>
                </a:solidFill>
                <a:effectLst/>
                <a:latin typeface="+mn-lt"/>
                <a:ea typeface="+mn-ea"/>
                <a:cs typeface="+mn-cs"/>
              </a:rPr>
              <a:t>自願性未作為主持人進行測試，但顯示出直接影響意向。</a:t>
            </a:r>
          </a:p>
        </p:txBody>
      </p:sp>
      <p:sp>
        <p:nvSpPr>
          <p:cNvPr id="4" name="Slide Number Placeholder 3"/>
          <p:cNvSpPr>
            <a:spLocks noGrp="1"/>
          </p:cNvSpPr>
          <p:nvPr>
            <p:ph type="sldNum" sz="quarter" idx="5"/>
          </p:nvPr>
        </p:nvSpPr>
        <p:spPr/>
        <p:txBody>
          <a:bodyPr/>
          <a:lstStyle/>
          <a:p>
            <a:fld id="{BC12907A-E8B5-6241-A9B5-E5AB58B78A85}" type="slidenum">
              <a:rPr lang="en-US" smtClean="0"/>
              <a:t>21</a:t>
            </a:fld>
            <a:endParaRPr lang="en-US"/>
          </a:p>
        </p:txBody>
      </p:sp>
    </p:spTree>
    <p:extLst>
      <p:ext uri="{BB962C8B-B14F-4D97-AF65-F5344CB8AC3E}">
        <p14:creationId xmlns:p14="http://schemas.microsoft.com/office/powerpoint/2010/main" val="79217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22</a:t>
            </a:fld>
            <a:endParaRPr lang="en-US"/>
          </a:p>
        </p:txBody>
      </p:sp>
    </p:spTree>
    <p:extLst>
      <p:ext uri="{BB962C8B-B14F-4D97-AF65-F5344CB8AC3E}">
        <p14:creationId xmlns:p14="http://schemas.microsoft.com/office/powerpoint/2010/main" val="2400645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CN" altLang="en-US" sz="1200" b="0" i="0" u="none" strike="noStrike" kern="1200" dirty="0">
                <a:solidFill>
                  <a:schemeClr val="tx1"/>
                </a:solidFill>
                <a:effectLst/>
                <a:latin typeface="+mn-lt"/>
                <a:ea typeface="+mn-ea"/>
                <a:cs typeface="+mn-cs"/>
              </a:rPr>
              <a:t>對八種模型進行了許多測試，但只有四項研究報告了在主要信息系統期刊上發表的八種模型中的兩種或更多種的基於經驗的比較。 表</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提供了每個模型比較研究的簡要概述。 儘管研究流明顯成熟，但在一項研究中尚未對關鍵競爭模型進行全面比較。 下面，我們確定了這些先前模型測試和比較的五個局限性，以及我們如何解決這些局限性工作。</a:t>
            </a:r>
            <a:endParaRPr lang="en-US" altLang="zh-CN" sz="1200" b="0" i="0" u="none" strike="noStrike" kern="1200" dirty="0">
              <a:solidFill>
                <a:schemeClr val="tx1"/>
              </a:solidFill>
              <a:effectLst/>
              <a:latin typeface="+mn-lt"/>
              <a:ea typeface="+mn-ea"/>
              <a:cs typeface="+mn-cs"/>
            </a:endParaRPr>
          </a:p>
          <a:p>
            <a:pPr rtl="0"/>
            <a:endParaRPr lang="en-US" altLang="zh-CN" sz="1200" b="0" i="0" u="none" strike="noStrike" kern="1200" dirty="0">
              <a:solidFill>
                <a:schemeClr val="tx1"/>
              </a:solidFill>
              <a:effectLst/>
              <a:latin typeface="+mn-lt"/>
              <a:ea typeface="+mn-ea"/>
              <a:cs typeface="+mn-cs"/>
            </a:endParaRPr>
          </a:p>
          <a:p>
            <a:pPr rtl="0"/>
            <a:r>
              <a:rPr lang="zh-CN" altLang="en-US" sz="1200" b="0" i="0" u="none" strike="noStrike" kern="1200" dirty="0">
                <a:solidFill>
                  <a:schemeClr val="tx1"/>
                </a:solidFill>
                <a:effectLst/>
                <a:latin typeface="+mn-lt"/>
                <a:ea typeface="+mn-ea"/>
                <a:cs typeface="+mn-cs"/>
              </a:rPr>
              <a:t>參與者：雖然在組織環境中對每個模型進行了一些測試，但四個模型比較研究中有三個的參與者只有學生，而</a:t>
            </a:r>
            <a:r>
              <a:rPr lang="en-US" sz="1200" b="0" i="0" u="none" strike="noStrike" kern="1200" dirty="0">
                <a:solidFill>
                  <a:schemeClr val="tx1"/>
                </a:solidFill>
                <a:effectLst/>
                <a:latin typeface="+mn-lt"/>
                <a:ea typeface="+mn-ea"/>
                <a:cs typeface="+mn-cs"/>
              </a:rPr>
              <a:t>Plouffe</a:t>
            </a:r>
            <a:r>
              <a:rPr lang="zh-CN" altLang="en-US" sz="1200" b="0" i="0" u="none" strike="noStrike" kern="1200" dirty="0">
                <a:solidFill>
                  <a:schemeClr val="tx1"/>
                </a:solidFill>
                <a:effectLst/>
                <a:latin typeface="+mn-lt"/>
                <a:ea typeface="+mn-ea"/>
                <a:cs typeface="+mn-cs"/>
              </a:rPr>
              <a:t>等人。 （</a:t>
            </a:r>
            <a:r>
              <a:rPr lang="en-US" altLang="zh-CN" sz="1200" b="0" i="0" u="none" strike="noStrike" kern="1200" dirty="0">
                <a:solidFill>
                  <a:schemeClr val="tx1"/>
                </a:solidFill>
                <a:effectLst/>
                <a:latin typeface="+mn-lt"/>
                <a:ea typeface="+mn-ea"/>
                <a:cs typeface="+mn-cs"/>
              </a:rPr>
              <a:t>2001</a:t>
            </a:r>
            <a:r>
              <a:rPr lang="zh-CN" altLang="en-US" sz="1200" b="0" i="0" u="none" strike="noStrike" kern="1200" dirty="0">
                <a:solidFill>
                  <a:schemeClr val="tx1"/>
                </a:solidFill>
                <a:effectLst/>
                <a:latin typeface="+mn-lt"/>
                <a:ea typeface="+mn-ea"/>
                <a:cs typeface="+mn-cs"/>
              </a:rPr>
              <a:t>）在非學術環境中進行了他們的研究。該研究使用從組織中的員工收集的數據進行。</a:t>
            </a:r>
            <a:endParaRPr lang="zh-CN" altLang="en-US" b="0" dirty="0">
              <a:effectLst/>
            </a:endParaRPr>
          </a:p>
          <a:p>
            <a:pPr rtl="0"/>
            <a:endParaRPr lang="en-US" altLang="zh-CN" sz="1200" b="0" i="0" u="none" strike="noStrike" kern="1200" dirty="0">
              <a:solidFill>
                <a:schemeClr val="tx1"/>
              </a:solidFill>
              <a:effectLst/>
              <a:latin typeface="+mn-lt"/>
              <a:ea typeface="+mn-ea"/>
              <a:cs typeface="+mn-cs"/>
            </a:endParaRPr>
          </a:p>
          <a:p>
            <a:pPr rtl="0"/>
            <a:r>
              <a:rPr lang="zh-CN" altLang="en-US" sz="1200" b="0" i="0" u="none" strike="noStrike" kern="1200" dirty="0">
                <a:solidFill>
                  <a:schemeClr val="tx1"/>
                </a:solidFill>
                <a:effectLst/>
                <a:latin typeface="+mn-lt"/>
                <a:ea typeface="+mn-ea"/>
                <a:cs typeface="+mn-cs"/>
              </a:rPr>
              <a:t>測量時間：一般來說，八個模型的大部分測試都是在參與者接受或拒絕決定之後，而不是在積極採用決策過程中進行的。由於行為已經變得常規化，因此在這些研究中報告的個體反應是回顧性的（參見</a:t>
            </a:r>
            <a:r>
              <a:rPr lang="en-US" sz="1200" b="0" i="0" u="none" strike="noStrike" kern="1200" dirty="0">
                <a:solidFill>
                  <a:schemeClr val="tx1"/>
                </a:solidFill>
                <a:effectLst/>
                <a:latin typeface="+mn-lt"/>
                <a:ea typeface="+mn-ea"/>
                <a:cs typeface="+mn-cs"/>
              </a:rPr>
              <a:t>Fiske</a:t>
            </a:r>
            <a:r>
              <a:rPr lang="zh-CN" altLang="en-US" sz="1200" b="0" i="0" u="none" strike="noStrike" kern="1200" dirty="0">
                <a:solidFill>
                  <a:schemeClr val="tx1"/>
                </a:solidFill>
                <a:effectLst/>
                <a:latin typeface="+mn-lt"/>
                <a:ea typeface="+mn-ea"/>
                <a:cs typeface="+mn-cs"/>
              </a:rPr>
              <a:t>和</a:t>
            </a:r>
            <a:r>
              <a:rPr lang="en-US" sz="1200" b="0" i="0" u="none" strike="noStrike" kern="1200" dirty="0">
                <a:solidFill>
                  <a:schemeClr val="tx1"/>
                </a:solidFill>
                <a:effectLst/>
                <a:latin typeface="+mn-lt"/>
                <a:ea typeface="+mn-ea"/>
                <a:cs typeface="+mn-cs"/>
              </a:rPr>
              <a:t>Taylor 1991; Venkatesh</a:t>
            </a:r>
            <a:r>
              <a:rPr lang="zh-CN" altLang="en-US" sz="1200" b="0" i="0" u="none" strike="noStrike" kern="1200" dirty="0">
                <a:solidFill>
                  <a:schemeClr val="tx1"/>
                </a:solidFill>
                <a:effectLst/>
                <a:latin typeface="+mn-lt"/>
                <a:ea typeface="+mn-ea"/>
                <a:cs typeface="+mn-cs"/>
              </a:rPr>
              <a:t>等人</a:t>
            </a:r>
            <a:r>
              <a:rPr lang="en-US" altLang="zh-CN" sz="1200" b="0" i="0" u="none" strike="noStrike" kern="1200" dirty="0">
                <a:solidFill>
                  <a:schemeClr val="tx1"/>
                </a:solidFill>
                <a:effectLst/>
                <a:latin typeface="+mn-lt"/>
                <a:ea typeface="+mn-ea"/>
                <a:cs typeface="+mn-cs"/>
              </a:rPr>
              <a:t>2000</a:t>
            </a:r>
            <a:r>
              <a:rPr lang="zh-CN" altLang="en-US" sz="1200" b="0" i="0" u="none" strike="noStrike" kern="1200" dirty="0">
                <a:solidFill>
                  <a:schemeClr val="tx1"/>
                </a:solidFill>
                <a:effectLst/>
                <a:latin typeface="+mn-lt"/>
                <a:ea typeface="+mn-ea"/>
                <a:cs typeface="+mn-cs"/>
              </a:rPr>
              <a:t>）。戴維斯等人除外。 （</a:t>
            </a:r>
            <a:r>
              <a:rPr lang="en-US" altLang="zh-CN" sz="1200" b="0" i="0" u="none" strike="noStrike" kern="1200" dirty="0">
                <a:solidFill>
                  <a:schemeClr val="tx1"/>
                </a:solidFill>
                <a:effectLst/>
                <a:latin typeface="+mn-lt"/>
                <a:ea typeface="+mn-ea"/>
                <a:cs typeface="+mn-cs"/>
              </a:rPr>
              <a:t>1989</a:t>
            </a:r>
            <a:r>
              <a:rPr lang="zh-CN" altLang="en-US" sz="1200" b="0" i="0" u="none" strike="noStrike" kern="1200" dirty="0">
                <a:solidFill>
                  <a:schemeClr val="tx1"/>
                </a:solidFill>
                <a:effectLst/>
                <a:latin typeface="+mn-lt"/>
                <a:ea typeface="+mn-ea"/>
                <a:cs typeface="+mn-cs"/>
              </a:rPr>
              <a:t>），模型比較檢查了在測量時個人已經熟悉的技術。在本文中，我們研究了從最初引入到更多經驗階段的技術。</a:t>
            </a:r>
            <a:endParaRPr lang="zh-CN" altLang="en-US" b="0" dirty="0">
              <a:effectLst/>
            </a:endParaRPr>
          </a:p>
          <a:p>
            <a:r>
              <a:rPr lang="zh-CN" altLang="en-US" b="0" dirty="0"/>
              <a:t/>
            </a:r>
            <a:br>
              <a:rPr lang="zh-CN" altLang="en-US" b="0" dirty="0"/>
            </a:br>
            <a:endParaRPr lang="en-US" b="0" dirty="0"/>
          </a:p>
          <a:p>
            <a:endParaRPr lang="en-US" b="0" dirty="0"/>
          </a:p>
        </p:txBody>
      </p:sp>
      <p:sp>
        <p:nvSpPr>
          <p:cNvPr id="4" name="Slide Number Placeholder 3"/>
          <p:cNvSpPr>
            <a:spLocks noGrp="1"/>
          </p:cNvSpPr>
          <p:nvPr>
            <p:ph type="sldNum" sz="quarter" idx="5"/>
          </p:nvPr>
        </p:nvSpPr>
        <p:spPr/>
        <p:txBody>
          <a:bodyPr/>
          <a:lstStyle/>
          <a:p>
            <a:fld id="{BC12907A-E8B5-6241-A9B5-E5AB58B78A85}" type="slidenum">
              <a:rPr lang="en-US" smtClean="0"/>
              <a:t>24</a:t>
            </a:fld>
            <a:endParaRPr lang="en-US"/>
          </a:p>
        </p:txBody>
      </p:sp>
    </p:spTree>
    <p:extLst>
      <p:ext uri="{BB962C8B-B14F-4D97-AF65-F5344CB8AC3E}">
        <p14:creationId xmlns:p14="http://schemas.microsoft.com/office/powerpoint/2010/main" val="3407392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CN" altLang="en-US" sz="1200" b="0" i="0" u="none" strike="noStrike" kern="1200" dirty="0">
                <a:solidFill>
                  <a:schemeClr val="tx1"/>
                </a:solidFill>
                <a:effectLst/>
                <a:latin typeface="+mn-lt"/>
                <a:ea typeface="+mn-ea"/>
                <a:cs typeface="+mn-cs"/>
              </a:rPr>
              <a:t>測量性質：即使是經驗研究也經常使用橫斷面和</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或受試者之間的比較（例如，</a:t>
            </a:r>
            <a:r>
              <a:rPr lang="en-US" sz="1200" b="0" i="0" u="none" strike="noStrike" kern="1200" dirty="0">
                <a:solidFill>
                  <a:schemeClr val="tx1"/>
                </a:solidFill>
                <a:effectLst/>
                <a:latin typeface="+mn-lt"/>
                <a:ea typeface="+mn-ea"/>
                <a:cs typeface="+mn-cs"/>
              </a:rPr>
              <a:t>Davis</a:t>
            </a:r>
            <a:r>
              <a:rPr lang="zh-CN" altLang="en-US" sz="1200" b="0" i="0" u="none" strike="noStrike" kern="1200" dirty="0">
                <a:solidFill>
                  <a:schemeClr val="tx1"/>
                </a:solidFill>
                <a:effectLst/>
                <a:latin typeface="+mn-lt"/>
                <a:ea typeface="+mn-ea"/>
                <a:cs typeface="+mn-cs"/>
              </a:rPr>
              <a:t>等人</a:t>
            </a:r>
            <a:r>
              <a:rPr lang="en-US" altLang="zh-CN" sz="1200" b="0" i="0" u="none" strike="noStrike" kern="1200" dirty="0">
                <a:solidFill>
                  <a:schemeClr val="tx1"/>
                </a:solidFill>
                <a:effectLst/>
                <a:latin typeface="+mn-lt"/>
                <a:ea typeface="+mn-ea"/>
                <a:cs typeface="+mn-cs"/>
              </a:rPr>
              <a:t>1989; </a:t>
            </a:r>
            <a:r>
              <a:rPr lang="en-US" sz="1200" b="0" i="0" u="none" strike="noStrike" kern="1200" dirty="0" err="1">
                <a:solidFill>
                  <a:schemeClr val="tx1"/>
                </a:solidFill>
                <a:effectLst/>
                <a:latin typeface="+mn-lt"/>
                <a:ea typeface="+mn-ea"/>
                <a:cs typeface="+mn-cs"/>
              </a:rPr>
              <a:t>Karahanna</a:t>
            </a:r>
            <a:r>
              <a:rPr lang="zh-CN" altLang="en-US" sz="1200" b="0" i="0" u="none" strike="noStrike" kern="1200" dirty="0">
                <a:solidFill>
                  <a:schemeClr val="tx1"/>
                </a:solidFill>
                <a:effectLst/>
                <a:latin typeface="+mn-lt"/>
                <a:ea typeface="+mn-ea"/>
                <a:cs typeface="+mn-cs"/>
              </a:rPr>
              <a:t>等人</a:t>
            </a:r>
            <a:r>
              <a:rPr lang="en-US" altLang="zh-CN" sz="1200" b="0" i="0" u="none" strike="noStrike" kern="1200" dirty="0">
                <a:solidFill>
                  <a:schemeClr val="tx1"/>
                </a:solidFill>
                <a:effectLst/>
                <a:latin typeface="+mn-lt"/>
                <a:ea typeface="+mn-ea"/>
                <a:cs typeface="+mn-cs"/>
              </a:rPr>
              <a:t>1999; </a:t>
            </a:r>
            <a:r>
              <a:rPr lang="en-US" sz="1200" b="0" i="0" u="none" strike="noStrike" kern="1200" dirty="0" err="1">
                <a:solidFill>
                  <a:schemeClr val="tx1"/>
                </a:solidFill>
                <a:effectLst/>
                <a:latin typeface="+mn-lt"/>
                <a:ea typeface="+mn-ea"/>
                <a:cs typeface="+mn-cs"/>
              </a:rPr>
              <a:t>Szajna</a:t>
            </a:r>
            <a:r>
              <a:rPr lang="en-US" sz="1200" b="0" i="0" u="none" strike="noStrike" kern="1200" dirty="0">
                <a:solidFill>
                  <a:schemeClr val="tx1"/>
                </a:solidFill>
                <a:effectLst/>
                <a:latin typeface="+mn-lt"/>
                <a:ea typeface="+mn-ea"/>
                <a:cs typeface="+mn-cs"/>
              </a:rPr>
              <a:t> 1996; Taylor</a:t>
            </a:r>
            <a:r>
              <a:rPr lang="zh-CN" altLang="en-US" sz="1200" b="0" i="0" u="none" strike="noStrike" kern="1200" dirty="0">
                <a:solidFill>
                  <a:schemeClr val="tx1"/>
                </a:solidFill>
                <a:effectLst/>
                <a:latin typeface="+mn-lt"/>
                <a:ea typeface="+mn-ea"/>
                <a:cs typeface="+mn-cs"/>
              </a:rPr>
              <a:t>和</a:t>
            </a:r>
            <a:r>
              <a:rPr lang="en-US" sz="1200" b="0" i="0" u="none" strike="noStrike" kern="1200" dirty="0">
                <a:solidFill>
                  <a:schemeClr val="tx1"/>
                </a:solidFill>
                <a:effectLst/>
                <a:latin typeface="+mn-lt"/>
                <a:ea typeface="+mn-ea"/>
                <a:cs typeface="+mn-cs"/>
              </a:rPr>
              <a:t>Todd 1995a; Thompson</a:t>
            </a:r>
            <a:r>
              <a:rPr lang="zh-CN" altLang="en-US" sz="1200" b="0" i="0" u="none" strike="noStrike" kern="1200" dirty="0">
                <a:solidFill>
                  <a:schemeClr val="tx1"/>
                </a:solidFill>
                <a:effectLst/>
                <a:latin typeface="+mn-lt"/>
                <a:ea typeface="+mn-ea"/>
                <a:cs typeface="+mn-cs"/>
              </a:rPr>
              <a:t>等人。 </a:t>
            </a:r>
            <a:r>
              <a:rPr lang="en-US" altLang="zh-CN" sz="1200" b="0" i="0" u="none" strike="noStrike" kern="1200" dirty="0">
                <a:solidFill>
                  <a:schemeClr val="tx1"/>
                </a:solidFill>
                <a:effectLst/>
                <a:latin typeface="+mn-lt"/>
                <a:ea typeface="+mn-ea"/>
                <a:cs typeface="+mn-cs"/>
              </a:rPr>
              <a:t>1994</a:t>
            </a:r>
            <a:r>
              <a:rPr lang="zh-CN" altLang="en-US" sz="1200" b="0" i="0" u="none" strike="noStrike" kern="1200" dirty="0">
                <a:solidFill>
                  <a:schemeClr val="tx1"/>
                </a:solidFill>
                <a:effectLst/>
                <a:latin typeface="+mn-lt"/>
                <a:ea typeface="+mn-ea"/>
                <a:cs typeface="+mn-cs"/>
              </a:rPr>
              <a:t>年）。此限制也適用於模型比較研究。我們的工作通過新技術跟踪參與者的各個階段的經驗，並比較所有參與者的所有模型。</a:t>
            </a:r>
            <a:endParaRPr lang="zh-CN" altLang="en-US" b="0" dirty="0">
              <a:effectLst/>
            </a:endParaRPr>
          </a:p>
          <a:p>
            <a:pPr rtl="0"/>
            <a:endParaRPr lang="en-US" altLang="zh-CN" sz="1200" b="0" i="0" u="none" strike="noStrike" kern="1200" dirty="0">
              <a:solidFill>
                <a:schemeClr val="tx1"/>
              </a:solidFill>
              <a:effectLst/>
              <a:latin typeface="+mn-lt"/>
              <a:ea typeface="+mn-ea"/>
              <a:cs typeface="+mn-cs"/>
            </a:endParaRPr>
          </a:p>
          <a:p>
            <a:pPr rtl="0"/>
            <a:r>
              <a:rPr lang="zh-CN" altLang="en-US" sz="1200" b="0" i="0" u="none" strike="noStrike" kern="1200" dirty="0">
                <a:solidFill>
                  <a:schemeClr val="tx1"/>
                </a:solidFill>
                <a:effectLst/>
                <a:latin typeface="+mn-lt"/>
                <a:ea typeface="+mn-ea"/>
                <a:cs typeface="+mn-cs"/>
              </a:rPr>
              <a:t>自願與強制背景：大多數模型測試和所有四種模型比較都是在自願使用環境中進行的。因此，在將這些結果推廣到可能對執業經理更感興趣的強制性設置時，必須謹慎。該研究考察了自願和管理實施背景。</a:t>
            </a:r>
            <a:endParaRPr lang="zh-CN" altLang="en-US" b="0" dirty="0">
              <a:effectLst/>
            </a:endParaRPr>
          </a:p>
          <a:p>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25</a:t>
            </a:fld>
            <a:endParaRPr lang="en-US"/>
          </a:p>
        </p:txBody>
      </p:sp>
    </p:spTree>
    <p:extLst>
      <p:ext uri="{BB962C8B-B14F-4D97-AF65-F5344CB8AC3E}">
        <p14:creationId xmlns:p14="http://schemas.microsoft.com/office/powerpoint/2010/main" val="3136033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有四家組織在長達半年期間進行各個</a:t>
            </a:r>
            <a:r>
              <a:rPr lang="en-US" altLang="zh-TW" dirty="0" smtClean="0"/>
              <a:t>models</a:t>
            </a:r>
            <a:r>
              <a:rPr lang="zh-TW" altLang="en-US" dirty="0" smtClean="0"/>
              <a:t>的實證比較。</a:t>
            </a:r>
          </a:p>
          <a:p>
            <a:r>
              <a:rPr lang="zh-TW" altLang="en-US" dirty="0" smtClean="0"/>
              <a:t>這四間組織分為自願性以及強制性兩部分。</a:t>
            </a:r>
          </a:p>
          <a:p>
            <a:r>
              <a:rPr lang="zh-TW" altLang="en-US" dirty="0" smtClean="0"/>
              <a:t>而自願性的組織又分為娛樂業，樣本數</a:t>
            </a:r>
            <a:r>
              <a:rPr lang="en-US" altLang="zh-TW" dirty="0" smtClean="0"/>
              <a:t>54</a:t>
            </a:r>
            <a:r>
              <a:rPr lang="zh-TW" altLang="en-US" dirty="0" smtClean="0"/>
              <a:t>以及電信服務業，樣本數</a:t>
            </a:r>
            <a:r>
              <a:rPr lang="en-US" altLang="zh-TW" dirty="0" smtClean="0"/>
              <a:t>65</a:t>
            </a:r>
            <a:r>
              <a:rPr lang="zh-TW" altLang="en-US" dirty="0" smtClean="0"/>
              <a:t>。</a:t>
            </a:r>
          </a:p>
          <a:p>
            <a:r>
              <a:rPr lang="zh-TW" altLang="en-US" dirty="0" smtClean="0"/>
              <a:t>強制性的組織則有銀行業，樣本數</a:t>
            </a:r>
            <a:r>
              <a:rPr lang="en-US" altLang="zh-TW" dirty="0" smtClean="0"/>
              <a:t>58</a:t>
            </a:r>
            <a:r>
              <a:rPr lang="zh-TW" altLang="en-US" dirty="0" smtClean="0"/>
              <a:t>及公共行政，樣本數</a:t>
            </a:r>
            <a:r>
              <a:rPr lang="en-US" altLang="zh-TW" dirty="0" smtClean="0"/>
              <a:t>38</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26</a:t>
            </a:fld>
            <a:endParaRPr lang="zh-CN" altLang="en-US"/>
          </a:p>
        </p:txBody>
      </p:sp>
    </p:spTree>
    <p:extLst>
      <p:ext uri="{BB962C8B-B14F-4D97-AF65-F5344CB8AC3E}">
        <p14:creationId xmlns:p14="http://schemas.microsoft.com/office/powerpoint/2010/main" val="3556840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2</a:t>
            </a:fld>
            <a:endParaRPr lang="zh-CN" altLang="en-US"/>
          </a:p>
        </p:txBody>
      </p:sp>
    </p:spTree>
    <p:extLst>
      <p:ext uri="{BB962C8B-B14F-4D97-AF65-F5344CB8AC3E}">
        <p14:creationId xmlns:p14="http://schemas.microsoft.com/office/powerpoint/2010/main" val="311637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在六個月的資料蒐集期間內，從導入訓練起到實際使用為止共有三次的測量時</a:t>
            </a:r>
          </a:p>
          <a:p>
            <a:r>
              <a:rPr lang="zh-TW" altLang="en-US" dirty="0" smtClean="0"/>
              <a:t>間點：</a:t>
            </a:r>
          </a:p>
          <a:p>
            <a:r>
              <a:rPr lang="en-US" altLang="zh-TW" dirty="0" smtClean="0"/>
              <a:t>T1:</a:t>
            </a:r>
            <a:r>
              <a:rPr lang="zh-TW" altLang="en-US" dirty="0" smtClean="0"/>
              <a:t>開始一周後</a:t>
            </a:r>
          </a:p>
          <a:p>
            <a:r>
              <a:rPr lang="en-US" altLang="zh-TW" dirty="0" smtClean="0"/>
              <a:t>T2:</a:t>
            </a:r>
            <a:r>
              <a:rPr lang="zh-TW" altLang="en-US" dirty="0" smtClean="0"/>
              <a:t>一個月後</a:t>
            </a:r>
          </a:p>
          <a:p>
            <a:r>
              <a:rPr lang="en-US" altLang="zh-TW" dirty="0" smtClean="0"/>
              <a:t>T3:</a:t>
            </a:r>
            <a:r>
              <a:rPr lang="zh-TW" altLang="en-US" dirty="0" smtClean="0"/>
              <a:t>三個月後</a:t>
            </a:r>
            <a:endParaRPr lang="en-US" altLang="zh-TW" dirty="0" smtClean="0"/>
          </a:p>
          <a:p>
            <a:endParaRPr lang="zh-TW" altLang="en-US" dirty="0" smtClean="0"/>
          </a:p>
          <a:p>
            <a:r>
              <a:rPr lang="zh-TW" altLang="en-US" dirty="0" smtClean="0"/>
              <a:t>而實際的使用行為則在訓練後六個月進行測量。</a:t>
            </a:r>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27</a:t>
            </a:fld>
            <a:endParaRPr lang="zh-CN" altLang="en-US"/>
          </a:p>
        </p:txBody>
      </p:sp>
    </p:spTree>
    <p:extLst>
      <p:ext uri="{BB962C8B-B14F-4D97-AF65-F5344CB8AC3E}">
        <p14:creationId xmlns:p14="http://schemas.microsoft.com/office/powerpoint/2010/main" val="1598549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後面的</a:t>
            </a:r>
            <a:r>
              <a:rPr lang="en-US" altLang="zh-TW" dirty="0" smtClean="0"/>
              <a:t>Table 5 6 7</a:t>
            </a:r>
            <a:r>
              <a:rPr lang="zh-TW" altLang="en-US" dirty="0" smtClean="0"/>
              <a:t>的衡量問項的主要來源，分別就是改編自以下等人</a:t>
            </a:r>
          </a:p>
          <a:p>
            <a:r>
              <a:rPr lang="zh-TW" altLang="en-US" dirty="0" smtClean="0"/>
              <a:t>例如</a:t>
            </a:r>
            <a:r>
              <a:rPr lang="en-US" altLang="zh-TW" dirty="0" smtClean="0"/>
              <a:t>TRA.TAM.MM</a:t>
            </a:r>
            <a:r>
              <a:rPr lang="zh-TW" altLang="en-US" dirty="0" smtClean="0"/>
              <a:t>改編自</a:t>
            </a:r>
            <a:r>
              <a:rPr lang="en-US" altLang="zh-TW" dirty="0" smtClean="0"/>
              <a:t>Davis</a:t>
            </a:r>
            <a:r>
              <a:rPr lang="zh-TW" altLang="en-US" dirty="0" smtClean="0"/>
              <a:t>等人</a:t>
            </a:r>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28</a:t>
            </a:fld>
            <a:endParaRPr lang="zh-CN" altLang="en-US"/>
          </a:p>
        </p:txBody>
      </p:sp>
    </p:spTree>
    <p:extLst>
      <p:ext uri="{BB962C8B-B14F-4D97-AF65-F5344CB8AC3E}">
        <p14:creationId xmlns:p14="http://schemas.microsoft.com/office/powerpoint/2010/main" val="503640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那所創建的問卷，使用的就是先前研究中所驗證的項目。</a:t>
            </a:r>
          </a:p>
          <a:p>
            <a:endParaRPr lang="en-US" altLang="zh-TW" dirty="0" smtClean="0"/>
          </a:p>
          <a:p>
            <a:r>
              <a:rPr lang="zh-TW" altLang="en-US" dirty="0" smtClean="0"/>
              <a:t>先前所提到的測量時間點</a:t>
            </a:r>
            <a:r>
              <a:rPr lang="en-US" altLang="zh-TW" dirty="0" smtClean="0"/>
              <a:t>T1</a:t>
            </a:r>
            <a:r>
              <a:rPr lang="zh-TW" altLang="en-US" dirty="0" smtClean="0"/>
              <a:t>、</a:t>
            </a:r>
            <a:r>
              <a:rPr lang="en-US" altLang="zh-TW" dirty="0" smtClean="0"/>
              <a:t>T2</a:t>
            </a:r>
            <a:r>
              <a:rPr lang="zh-TW" altLang="en-US" dirty="0" smtClean="0"/>
              <a:t>、</a:t>
            </a:r>
            <a:r>
              <a:rPr lang="en-US" altLang="zh-TW" dirty="0" smtClean="0"/>
              <a:t>T3</a:t>
            </a:r>
            <a:r>
              <a:rPr lang="zh-TW" altLang="en-US" dirty="0" smtClean="0"/>
              <a:t>分別有不同的動詞時態：</a:t>
            </a:r>
            <a:r>
              <a:rPr lang="en-US" altLang="zh-TW" dirty="0" smtClean="0"/>
              <a:t>T1</a:t>
            </a:r>
            <a:r>
              <a:rPr lang="zh-TW" altLang="en-US" dirty="0" smtClean="0"/>
              <a:t>使用的是未來式</a:t>
            </a:r>
          </a:p>
          <a:p>
            <a:r>
              <a:rPr lang="zh-TW" altLang="en-US" dirty="0" smtClean="0"/>
              <a:t>的問項，</a:t>
            </a:r>
            <a:r>
              <a:rPr lang="en-US" altLang="zh-TW" dirty="0" smtClean="0"/>
              <a:t>T2</a:t>
            </a:r>
            <a:r>
              <a:rPr lang="zh-TW" altLang="en-US" dirty="0" smtClean="0"/>
              <a:t>和</a:t>
            </a:r>
            <a:r>
              <a:rPr lang="en-US" altLang="zh-TW" dirty="0" smtClean="0"/>
              <a:t>T3</a:t>
            </a:r>
            <a:r>
              <a:rPr lang="zh-TW" altLang="en-US" dirty="0" smtClean="0"/>
              <a:t>則是使用現在式的問項。</a:t>
            </a:r>
          </a:p>
          <a:p>
            <a:endParaRPr lang="en-US" altLang="zh-TW" dirty="0" smtClean="0"/>
          </a:p>
          <a:p>
            <a:r>
              <a:rPr lang="zh-TW" altLang="en-US" dirty="0" smtClean="0"/>
              <a:t>而實際的使用行為則是在使用的期間中透過系統</a:t>
            </a:r>
            <a:r>
              <a:rPr lang="en-US" altLang="zh-TW" dirty="0" smtClean="0"/>
              <a:t>Logs</a:t>
            </a:r>
            <a:r>
              <a:rPr lang="zh-TW" altLang="en-US" dirty="0" smtClean="0"/>
              <a:t>做測量，並且會排除閒置</a:t>
            </a:r>
          </a:p>
          <a:p>
            <a:r>
              <a:rPr lang="zh-TW" altLang="en-US" dirty="0" smtClean="0"/>
              <a:t>過久的使用者</a:t>
            </a:r>
            <a:r>
              <a:rPr lang="en-US" altLang="zh-TW" dirty="0" smtClean="0"/>
              <a:t>(</a:t>
            </a:r>
            <a:r>
              <a:rPr lang="zh-TW" altLang="en-US" dirty="0" smtClean="0"/>
              <a:t>超過</a:t>
            </a:r>
            <a:r>
              <a:rPr lang="en-US" altLang="zh-TW" dirty="0" smtClean="0"/>
              <a:t>5~15</a:t>
            </a:r>
            <a:r>
              <a:rPr lang="zh-TW" altLang="en-US" dirty="0" smtClean="0"/>
              <a:t>分</a:t>
            </a:r>
            <a:r>
              <a:rPr lang="en-US" altLang="zh-TW" dirty="0" smtClean="0"/>
              <a:t>)</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29</a:t>
            </a:fld>
            <a:endParaRPr lang="zh-CN" altLang="en-US"/>
          </a:p>
        </p:txBody>
      </p:sp>
    </p:spTree>
    <p:extLst>
      <p:ext uri="{BB962C8B-B14F-4D97-AF65-F5344CB8AC3E}">
        <p14:creationId xmlns:p14="http://schemas.microsoft.com/office/powerpoint/2010/main" val="3611915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自願性的組織比起強制性的組織，有著更高度的自由感。</a:t>
            </a:r>
          </a:p>
          <a:p>
            <a:endParaRPr lang="en-US" altLang="zh-TW" dirty="0" smtClean="0"/>
          </a:p>
          <a:p>
            <a:r>
              <a:rPr lang="zh-TW" altLang="en-US" dirty="0" smtClean="0"/>
              <a:t>而</a:t>
            </a:r>
            <a:r>
              <a:rPr lang="en-US" altLang="zh-TW" dirty="0" smtClean="0"/>
              <a:t>PLS Graph</a:t>
            </a:r>
            <a:r>
              <a:rPr lang="zh-TW" altLang="en-US" dirty="0" smtClean="0"/>
              <a:t>這個則是用於檢測可靠性和有效性。 具體來說就是在兩個研究</a:t>
            </a:r>
            <a:r>
              <a:rPr lang="en-US" altLang="zh-TW" dirty="0" smtClean="0"/>
              <a:t>(</a:t>
            </a:r>
            <a:r>
              <a:rPr lang="zh-TW" altLang="en-US" dirty="0" smtClean="0"/>
              <a:t>自</a:t>
            </a:r>
          </a:p>
          <a:p>
            <a:r>
              <a:rPr lang="zh-TW" altLang="en-US" dirty="0" smtClean="0"/>
              <a:t>願性與強制性</a:t>
            </a:r>
            <a:r>
              <a:rPr lang="en-US" altLang="zh-TW" dirty="0" smtClean="0"/>
              <a:t>)</a:t>
            </a:r>
            <a:r>
              <a:rPr lang="zh-TW" altLang="en-US" dirty="0" smtClean="0"/>
              <a:t>，八個模型，三個測量時間點來檢查收斂和判別有效性。</a:t>
            </a:r>
          </a:p>
          <a:p>
            <a:endParaRPr lang="en-US" altLang="zh-TW" dirty="0" smtClean="0"/>
          </a:p>
          <a:p>
            <a:r>
              <a:rPr lang="zh-TW" altLang="en-US" dirty="0" smtClean="0"/>
              <a:t>在測試各種</a:t>
            </a:r>
            <a:r>
              <a:rPr lang="en-US" altLang="zh-TW" dirty="0" smtClean="0"/>
              <a:t>models</a:t>
            </a:r>
            <a:r>
              <a:rPr lang="zh-TW" altLang="en-US" dirty="0" smtClean="0"/>
              <a:t>時，只有模擬會對意圖產生直接的影響，因為我們的目標是</a:t>
            </a:r>
          </a:p>
          <a:p>
            <a:r>
              <a:rPr lang="zh-TW" altLang="en-US" dirty="0" smtClean="0"/>
              <a:t>檢查意圖的預測而不是去看意圖的決定因素之間的相互關係。</a:t>
            </a:r>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30</a:t>
            </a:fld>
            <a:endParaRPr lang="zh-CN" altLang="en-US"/>
          </a:p>
        </p:txBody>
      </p:sp>
    </p:spTree>
    <p:extLst>
      <p:ext uri="{BB962C8B-B14F-4D97-AF65-F5344CB8AC3E}">
        <p14:creationId xmlns:p14="http://schemas.microsoft.com/office/powerpoint/2010/main" val="3131230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TABLE 5</a:t>
            </a:r>
            <a:r>
              <a:rPr lang="zh-TW" altLang="en-US" dirty="0" smtClean="0"/>
              <a:t>為</a:t>
            </a:r>
            <a:r>
              <a:rPr lang="en-US" altLang="zh-TW" dirty="0" smtClean="0"/>
              <a:t>Voluntary Setting</a:t>
            </a:r>
            <a:r>
              <a:rPr lang="zh-TW" altLang="en-US" dirty="0" smtClean="0"/>
              <a:t>，樣本數</a:t>
            </a:r>
            <a:r>
              <a:rPr lang="en-US" altLang="zh-TW" dirty="0" smtClean="0"/>
              <a:t>N</a:t>
            </a:r>
            <a:r>
              <a:rPr lang="zh-TW" altLang="en-US" dirty="0" smtClean="0"/>
              <a:t>的</a:t>
            </a:r>
            <a:r>
              <a:rPr lang="en-US" altLang="zh-TW" dirty="0" smtClean="0"/>
              <a:t>119</a:t>
            </a:r>
            <a:r>
              <a:rPr lang="zh-TW" altLang="en-US" dirty="0" smtClean="0"/>
              <a:t>是來自於</a:t>
            </a:r>
            <a:r>
              <a:rPr lang="en-US" altLang="zh-TW" dirty="0" smtClean="0"/>
              <a:t>TABLE 4</a:t>
            </a:r>
            <a:r>
              <a:rPr lang="zh-TW" altLang="en-US" dirty="0" smtClean="0"/>
              <a:t>中的</a:t>
            </a:r>
            <a:r>
              <a:rPr lang="en-US" altLang="zh-TW" dirty="0" smtClean="0"/>
              <a:t>1a</a:t>
            </a:r>
            <a:r>
              <a:rPr lang="zh-TW" altLang="en-US" dirty="0" smtClean="0"/>
              <a:t>和</a:t>
            </a:r>
            <a:r>
              <a:rPr lang="en-US" altLang="zh-TW" dirty="0" smtClean="0"/>
              <a:t>1b</a:t>
            </a:r>
            <a:r>
              <a:rPr lang="zh-TW" altLang="en-US" dirty="0" smtClean="0"/>
              <a:t>的樣本</a:t>
            </a:r>
          </a:p>
          <a:p>
            <a:r>
              <a:rPr lang="zh-TW" altLang="en-US" dirty="0" smtClean="0"/>
              <a:t>數總和。</a:t>
            </a:r>
          </a:p>
          <a:p>
            <a:r>
              <a:rPr lang="en-US" altLang="zh-TW" dirty="0" smtClean="0"/>
              <a:t>TABLE 6</a:t>
            </a:r>
            <a:r>
              <a:rPr lang="zh-TW" altLang="en-US" dirty="0" smtClean="0"/>
              <a:t>則為</a:t>
            </a:r>
            <a:r>
              <a:rPr lang="en-US" altLang="zh-TW" dirty="0" smtClean="0"/>
              <a:t>Mandatory Setting</a:t>
            </a:r>
            <a:r>
              <a:rPr lang="zh-TW" altLang="en-US" dirty="0" smtClean="0"/>
              <a:t>，樣本數</a:t>
            </a:r>
            <a:r>
              <a:rPr lang="en-US" altLang="zh-TW" dirty="0" smtClean="0"/>
              <a:t>N</a:t>
            </a:r>
            <a:r>
              <a:rPr lang="zh-TW" altLang="en-US" dirty="0" smtClean="0"/>
              <a:t>的</a:t>
            </a:r>
            <a:r>
              <a:rPr lang="en-US" altLang="zh-TW" dirty="0" smtClean="0"/>
              <a:t>96</a:t>
            </a:r>
            <a:r>
              <a:rPr lang="zh-TW" altLang="en-US" dirty="0" smtClean="0"/>
              <a:t>則為</a:t>
            </a:r>
            <a:r>
              <a:rPr lang="en-US" altLang="zh-TW" dirty="0" smtClean="0"/>
              <a:t>TABLE 4</a:t>
            </a:r>
            <a:r>
              <a:rPr lang="zh-TW" altLang="en-US" dirty="0" smtClean="0"/>
              <a:t>中的</a:t>
            </a:r>
            <a:r>
              <a:rPr lang="en-US" altLang="zh-TW" dirty="0" smtClean="0"/>
              <a:t>2a</a:t>
            </a:r>
            <a:r>
              <a:rPr lang="zh-TW" altLang="en-US" dirty="0" smtClean="0"/>
              <a:t>和</a:t>
            </a:r>
            <a:r>
              <a:rPr lang="en-US" altLang="zh-TW" dirty="0" smtClean="0"/>
              <a:t>2b</a:t>
            </a:r>
            <a:r>
              <a:rPr lang="zh-TW" altLang="en-US" dirty="0" smtClean="0"/>
              <a:t>的樣本數</a:t>
            </a:r>
          </a:p>
          <a:p>
            <a:r>
              <a:rPr lang="zh-TW" altLang="en-US" dirty="0" smtClean="0"/>
              <a:t>總和。</a:t>
            </a:r>
          </a:p>
          <a:p>
            <a:endParaRPr lang="en-US" altLang="zh-TW" dirty="0" smtClean="0"/>
          </a:p>
          <a:p>
            <a:r>
              <a:rPr lang="zh-TW" altLang="en-US" dirty="0" smtClean="0"/>
              <a:t>我們可以得知八個</a:t>
            </a:r>
            <a:r>
              <a:rPr lang="en-US" altLang="zh-TW" dirty="0" smtClean="0"/>
              <a:t>models</a:t>
            </a:r>
            <a:r>
              <a:rPr lang="zh-TW" altLang="en-US" dirty="0" smtClean="0"/>
              <a:t>對意圖的解釋能力介於</a:t>
            </a:r>
            <a:r>
              <a:rPr lang="en-US" altLang="zh-TW" dirty="0" smtClean="0"/>
              <a:t>17-42%</a:t>
            </a:r>
            <a:r>
              <a:rPr lang="zh-TW" altLang="en-US" dirty="0" smtClean="0"/>
              <a:t>之間。</a:t>
            </a:r>
          </a:p>
          <a:p>
            <a:endParaRPr lang="en-US" altLang="zh-TW" dirty="0" smtClean="0"/>
          </a:p>
          <a:p>
            <a:r>
              <a:rPr lang="zh-TW" altLang="en-US" dirty="0" smtClean="0"/>
              <a:t>有些影響意圖的因素會隨著時間的經過而趨弱，也就是說會隨著經驗的</a:t>
            </a:r>
          </a:p>
          <a:p>
            <a:r>
              <a:rPr lang="zh-TW" altLang="en-US" dirty="0" smtClean="0"/>
              <a:t>累積而從原本顯著的變為不顯著。</a:t>
            </a:r>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31</a:t>
            </a:fld>
            <a:endParaRPr lang="zh-CN" altLang="en-US"/>
          </a:p>
        </p:txBody>
      </p:sp>
    </p:spTree>
    <p:extLst>
      <p:ext uri="{BB962C8B-B14F-4D97-AF65-F5344CB8AC3E}">
        <p14:creationId xmlns:p14="http://schemas.microsoft.com/office/powerpoint/2010/main" val="509471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分別測試了八個</a:t>
            </a:r>
            <a:r>
              <a:rPr lang="en-US" altLang="zh-TW" dirty="0" smtClean="0"/>
              <a:t>models</a:t>
            </a:r>
            <a:r>
              <a:rPr lang="zh-TW" altLang="en-US" dirty="0" smtClean="0"/>
              <a:t>的基本</a:t>
            </a:r>
            <a:r>
              <a:rPr lang="en-US" altLang="zh-TW" dirty="0" smtClean="0"/>
              <a:t>Constructs</a:t>
            </a:r>
            <a:r>
              <a:rPr lang="zh-TW" altLang="en-US" dirty="0" smtClean="0"/>
              <a:t>之後，在</a:t>
            </a:r>
            <a:r>
              <a:rPr lang="en-US" altLang="zh-TW" dirty="0" smtClean="0"/>
              <a:t>Constructs</a:t>
            </a:r>
            <a:r>
              <a:rPr lang="zh-TW" altLang="en-US" dirty="0" smtClean="0"/>
              <a:t>部分加入了四個調</a:t>
            </a:r>
          </a:p>
          <a:p>
            <a:r>
              <a:rPr lang="zh-TW" altLang="en-US" dirty="0" smtClean="0"/>
              <a:t>節變數，分別為自願性、性別、年齡、經驗。</a:t>
            </a:r>
            <a:endParaRPr lang="en-US" altLang="zh-TW" dirty="0" smtClean="0"/>
          </a:p>
          <a:p>
            <a:endParaRPr lang="en-US" altLang="zh-TW" dirty="0" smtClean="0"/>
          </a:p>
          <a:p>
            <a:r>
              <a:rPr lang="zh-TW" altLang="en-US" dirty="0" smtClean="0"/>
              <a:t>加入四個調節變數後使得資料不僅有之前的</a:t>
            </a:r>
            <a:r>
              <a:rPr lang="en-US" altLang="zh-TW" dirty="0" smtClean="0"/>
              <a:t>Constructs</a:t>
            </a:r>
            <a:r>
              <a:rPr lang="zh-TW" altLang="en-US" dirty="0" smtClean="0"/>
              <a:t>，更有先前的</a:t>
            </a:r>
            <a:r>
              <a:rPr lang="en-US" altLang="zh-TW" dirty="0" smtClean="0"/>
              <a:t>Constructs</a:t>
            </a:r>
            <a:r>
              <a:rPr lang="zh-TW" altLang="en-US" dirty="0" smtClean="0"/>
              <a:t>分</a:t>
            </a:r>
          </a:p>
          <a:p>
            <a:r>
              <a:rPr lang="zh-TW" altLang="en-US" dirty="0" smtClean="0"/>
              <a:t>別各自乘上四個調節變數後的結果，並將其結果彙集統整於</a:t>
            </a:r>
            <a:r>
              <a:rPr lang="en-US" altLang="zh-TW" dirty="0" smtClean="0"/>
              <a:t>Table 7</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32</a:t>
            </a:fld>
            <a:endParaRPr lang="zh-CN" altLang="en-US"/>
          </a:p>
        </p:txBody>
      </p:sp>
    </p:spTree>
    <p:extLst>
      <p:ext uri="{BB962C8B-B14F-4D97-AF65-F5344CB8AC3E}">
        <p14:creationId xmlns:p14="http://schemas.microsoft.com/office/powerpoint/2010/main" val="960417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Table 7</a:t>
            </a:r>
            <a:r>
              <a:rPr lang="zh-TW" altLang="en-US" dirty="0" smtClean="0"/>
              <a:t>的樣本量</a:t>
            </a:r>
            <a:r>
              <a:rPr lang="en-US" altLang="zh-TW" dirty="0" smtClean="0"/>
              <a:t>N</a:t>
            </a:r>
            <a:r>
              <a:rPr lang="zh-TW" altLang="en-US" dirty="0" smtClean="0"/>
              <a:t>便是</a:t>
            </a:r>
            <a:r>
              <a:rPr lang="en-US" altLang="zh-TW" dirty="0" smtClean="0"/>
              <a:t>Table 5</a:t>
            </a:r>
            <a:r>
              <a:rPr lang="zh-TW" altLang="en-US" dirty="0" smtClean="0"/>
              <a:t>和</a:t>
            </a:r>
            <a:r>
              <a:rPr lang="en-US" altLang="zh-TW" dirty="0" smtClean="0"/>
              <a:t>Table 6</a:t>
            </a:r>
            <a:r>
              <a:rPr lang="zh-TW" altLang="en-US" dirty="0" smtClean="0"/>
              <a:t>的樣本量相加之後乘上三個測試時間點而</a:t>
            </a:r>
          </a:p>
          <a:p>
            <a:r>
              <a:rPr lang="zh-TW" altLang="en-US" dirty="0" smtClean="0"/>
              <a:t>得。</a:t>
            </a:r>
          </a:p>
          <a:p>
            <a:endParaRPr lang="en-US" altLang="zh-TW" dirty="0" smtClean="0"/>
          </a:p>
          <a:p>
            <a:r>
              <a:rPr lang="zh-TW" altLang="en-US" dirty="0" smtClean="0"/>
              <a:t>可以看到</a:t>
            </a:r>
            <a:r>
              <a:rPr lang="en-US" altLang="zh-TW" dirty="0" smtClean="0"/>
              <a:t>Attitude</a:t>
            </a:r>
            <a:r>
              <a:rPr lang="zh-TW" altLang="en-US" dirty="0" smtClean="0"/>
              <a:t>為原本的</a:t>
            </a:r>
            <a:r>
              <a:rPr lang="en-US" altLang="zh-TW" dirty="0" smtClean="0"/>
              <a:t>Construct</a:t>
            </a:r>
            <a:r>
              <a:rPr lang="zh-TW" altLang="en-US" dirty="0" smtClean="0"/>
              <a:t>，而加上調整變數後變多了</a:t>
            </a:r>
            <a:r>
              <a:rPr lang="en-US" altLang="zh-TW" dirty="0" smtClean="0"/>
              <a:t>A x EXP</a:t>
            </a:r>
            <a:r>
              <a:rPr lang="zh-TW" altLang="en-US" dirty="0" smtClean="0"/>
              <a:t>這個</a:t>
            </a:r>
          </a:p>
          <a:p>
            <a:r>
              <a:rPr lang="en-US" altLang="zh-TW" dirty="0" smtClean="0"/>
              <a:t>Construct</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33</a:t>
            </a:fld>
            <a:endParaRPr lang="zh-CN" altLang="en-US"/>
          </a:p>
        </p:txBody>
      </p:sp>
    </p:spTree>
    <p:extLst>
      <p:ext uri="{BB962C8B-B14F-4D97-AF65-F5344CB8AC3E}">
        <p14:creationId xmlns:p14="http://schemas.microsoft.com/office/powerpoint/2010/main" val="2973208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除了</a:t>
            </a:r>
            <a:r>
              <a:rPr lang="en-US" altLang="zh-TW" dirty="0" smtClean="0"/>
              <a:t>MM</a:t>
            </a:r>
            <a:r>
              <a:rPr lang="zh-TW" altLang="en-US" dirty="0" smtClean="0"/>
              <a:t>與</a:t>
            </a:r>
            <a:r>
              <a:rPr lang="en-US" altLang="zh-TW" dirty="0" smtClean="0"/>
              <a:t>SCT</a:t>
            </a:r>
            <a:r>
              <a:rPr lang="zh-TW" altLang="en-US" dirty="0" smtClean="0"/>
              <a:t>之外，其他</a:t>
            </a:r>
            <a:r>
              <a:rPr lang="en-US" altLang="zh-TW" dirty="0" smtClean="0"/>
              <a:t>Models</a:t>
            </a:r>
            <a:r>
              <a:rPr lang="zh-TW" altLang="en-US" dirty="0" smtClean="0"/>
              <a:t>加入調節變數之後，解釋力都提高了，我們以</a:t>
            </a:r>
          </a:p>
          <a:p>
            <a:r>
              <a:rPr lang="en-US" altLang="zh-TW" dirty="0" smtClean="0"/>
              <a:t>TAM2</a:t>
            </a:r>
            <a:r>
              <a:rPr lang="zh-TW" altLang="en-US" dirty="0" smtClean="0"/>
              <a:t>當作例子，原本的解釋歷介於</a:t>
            </a:r>
            <a:r>
              <a:rPr lang="en-US" altLang="zh-TW" dirty="0" smtClean="0"/>
              <a:t>17-42%</a:t>
            </a:r>
            <a:r>
              <a:rPr lang="zh-TW" altLang="en-US" dirty="0" smtClean="0"/>
              <a:t>之間，加入調節變數之後則來到了</a:t>
            </a:r>
          </a:p>
          <a:p>
            <a:r>
              <a:rPr lang="en-US" altLang="zh-TW" dirty="0" smtClean="0"/>
              <a:t>53%</a:t>
            </a:r>
            <a:r>
              <a:rPr lang="zh-TW" altLang="en-US" dirty="0" smtClean="0"/>
              <a:t>，超出原本的</a:t>
            </a:r>
            <a:r>
              <a:rPr lang="en-US" altLang="zh-TW" dirty="0" smtClean="0"/>
              <a:t>42%</a:t>
            </a:r>
            <a:r>
              <a:rPr lang="zh-TW" altLang="en-US" dirty="0" smtClean="0"/>
              <a:t>。</a:t>
            </a:r>
          </a:p>
          <a:p>
            <a:endParaRPr lang="en-US" altLang="zh-TW" dirty="0" smtClean="0"/>
          </a:p>
          <a:p>
            <a:r>
              <a:rPr lang="zh-TW" altLang="en-US" dirty="0" smtClean="0"/>
              <a:t>加入調節變數後的各種</a:t>
            </a:r>
            <a:r>
              <a:rPr lang="en-US" altLang="zh-TW" dirty="0" smtClean="0"/>
              <a:t>models</a:t>
            </a:r>
            <a:r>
              <a:rPr lang="zh-TW" altLang="en-US" dirty="0" smtClean="0"/>
              <a:t>還都提高了預測的有效性。</a:t>
            </a:r>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34</a:t>
            </a:fld>
            <a:endParaRPr lang="zh-CN" altLang="en-US"/>
          </a:p>
        </p:txBody>
      </p:sp>
    </p:spTree>
    <p:extLst>
      <p:ext uri="{BB962C8B-B14F-4D97-AF65-F5344CB8AC3E}">
        <p14:creationId xmlns:p14="http://schemas.microsoft.com/office/powerpoint/2010/main" val="1308226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T1</a:t>
            </a:r>
            <a:r>
              <a:rPr lang="zh-TW" altLang="en-US" dirty="0" smtClean="0"/>
              <a:t>的意圖是被用在預測在</a:t>
            </a:r>
            <a:r>
              <a:rPr lang="en-US" altLang="zh-TW" dirty="0" smtClean="0"/>
              <a:t>T1</a:t>
            </a:r>
            <a:r>
              <a:rPr lang="zh-TW" altLang="en-US" dirty="0" smtClean="0"/>
              <a:t>和</a:t>
            </a:r>
            <a:r>
              <a:rPr lang="en-US" altLang="zh-TW" dirty="0" smtClean="0"/>
              <a:t>T2</a:t>
            </a:r>
            <a:r>
              <a:rPr lang="zh-TW" altLang="en-US" dirty="0" smtClean="0"/>
              <a:t>間測量的使用行為，並以此類推。</a:t>
            </a:r>
          </a:p>
          <a:p>
            <a:endParaRPr lang="en-US" altLang="zh-TW" dirty="0" smtClean="0"/>
          </a:p>
          <a:p>
            <a:r>
              <a:rPr lang="zh-TW" altLang="en-US" dirty="0" smtClean="0"/>
              <a:t>除了意圖決定使用之外，隨著時間的經過，「知覺行為控制</a:t>
            </a:r>
            <a:r>
              <a:rPr lang="en-US" altLang="zh-TW" dirty="0" smtClean="0"/>
              <a:t>(PBC)</a:t>
            </a:r>
            <a:r>
              <a:rPr lang="zh-TW" altLang="en-US" dirty="0" smtClean="0"/>
              <a:t>」與「促成條</a:t>
            </a:r>
          </a:p>
          <a:p>
            <a:r>
              <a:rPr lang="zh-TW" altLang="en-US" dirty="0" smtClean="0"/>
              <a:t>件」也會直接影響使用。</a:t>
            </a:r>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35</a:t>
            </a:fld>
            <a:endParaRPr lang="zh-CN" altLang="en-US"/>
          </a:p>
        </p:txBody>
      </p:sp>
    </p:spTree>
    <p:extLst>
      <p:ext uri="{BB962C8B-B14F-4D97-AF65-F5344CB8AC3E}">
        <p14:creationId xmlns:p14="http://schemas.microsoft.com/office/powerpoint/2010/main" val="429497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在回顧與比較這八個</a:t>
            </a:r>
            <a:r>
              <a:rPr lang="en-US" altLang="zh-TW" dirty="0" err="1" smtClean="0"/>
              <a:t>ModelS</a:t>
            </a:r>
            <a:r>
              <a:rPr lang="zh-TW" altLang="en-US" dirty="0" smtClean="0"/>
              <a:t>後，我們現在製定了</a:t>
            </a:r>
            <a:r>
              <a:rPr lang="en-US" altLang="zh-TW" dirty="0" smtClean="0"/>
              <a:t>UTAUT</a:t>
            </a:r>
            <a:r>
              <a:rPr lang="zh-TW" altLang="en-US" dirty="0" smtClean="0"/>
              <a:t>這個理論。</a:t>
            </a:r>
          </a:p>
          <a:p>
            <a:endParaRPr lang="en-US" altLang="zh-TW" dirty="0" smtClean="0"/>
          </a:p>
          <a:p>
            <a:r>
              <a:rPr lang="zh-TW" altLang="en-US" dirty="0" smtClean="0"/>
              <a:t>這個理論首先，在每個</a:t>
            </a:r>
            <a:r>
              <a:rPr lang="en-US" altLang="zh-TW" dirty="0" smtClean="0"/>
              <a:t>Model</a:t>
            </a:r>
            <a:r>
              <a:rPr lang="zh-TW" altLang="en-US" dirty="0" smtClean="0"/>
              <a:t>中的每個時期，都至少有一個</a:t>
            </a:r>
            <a:r>
              <a:rPr lang="en-US" altLang="zh-TW" dirty="0" smtClean="0"/>
              <a:t>construct</a:t>
            </a:r>
            <a:r>
              <a:rPr lang="zh-TW" altLang="en-US" dirty="0" smtClean="0"/>
              <a:t>是顯著的，</a:t>
            </a:r>
          </a:p>
          <a:p>
            <a:r>
              <a:rPr lang="zh-TW" altLang="en-US" dirty="0" smtClean="0"/>
              <a:t>而這個</a:t>
            </a:r>
            <a:r>
              <a:rPr lang="en-US" altLang="zh-TW" dirty="0" smtClean="0"/>
              <a:t>Construct</a:t>
            </a:r>
            <a:r>
              <a:rPr lang="zh-TW" altLang="en-US" dirty="0" smtClean="0"/>
              <a:t>都擁有強烈的影響。</a:t>
            </a:r>
          </a:p>
          <a:p>
            <a:endParaRPr lang="en-US" altLang="zh-TW" dirty="0" smtClean="0"/>
          </a:p>
          <a:p>
            <a:r>
              <a:rPr lang="zh-TW" altLang="en-US" dirty="0" smtClean="0"/>
              <a:t>其次，其他幾種</a:t>
            </a:r>
            <a:r>
              <a:rPr lang="en-US" altLang="zh-TW" dirty="0" smtClean="0"/>
              <a:t>Constructs</a:t>
            </a:r>
            <a:r>
              <a:rPr lang="zh-TW" altLang="en-US" dirty="0" smtClean="0"/>
              <a:t>最初是顯著的，但隨著時間的推移的後會變得不顯著</a:t>
            </a:r>
          </a:p>
          <a:p>
            <a:r>
              <a:rPr lang="zh-TW" altLang="en-US" dirty="0" smtClean="0"/>
              <a:t>。</a:t>
            </a:r>
          </a:p>
          <a:p>
            <a:endParaRPr lang="en-US" altLang="zh-TW" dirty="0" smtClean="0"/>
          </a:p>
          <a:p>
            <a:r>
              <a:rPr lang="zh-TW" altLang="en-US" dirty="0" smtClean="0"/>
              <a:t>最後，自願與強制性的環境確實會對與社會影響有關的</a:t>
            </a:r>
            <a:r>
              <a:rPr lang="en-US" altLang="zh-TW" dirty="0" smtClean="0"/>
              <a:t>Constructs</a:t>
            </a:r>
            <a:r>
              <a:rPr lang="zh-TW" altLang="en-US" dirty="0" smtClean="0"/>
              <a:t>產生顯著的影</a:t>
            </a:r>
          </a:p>
          <a:p>
            <a:r>
              <a:rPr lang="zh-TW" altLang="en-US" dirty="0" smtClean="0"/>
              <a:t>響。</a:t>
            </a:r>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36</a:t>
            </a:fld>
            <a:endParaRPr lang="zh-CN" altLang="en-US"/>
          </a:p>
        </p:txBody>
      </p:sp>
    </p:spTree>
    <p:extLst>
      <p:ext uri="{BB962C8B-B14F-4D97-AF65-F5344CB8AC3E}">
        <p14:creationId xmlns:p14="http://schemas.microsoft.com/office/powerpoint/2010/main" val="2793025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dirty="0" smtClean="0">
                <a:solidFill>
                  <a:schemeClr val="tx1"/>
                </a:solidFill>
                <a:effectLst/>
                <a:latin typeface="+mn-lt"/>
                <a:ea typeface="+mn-ea"/>
                <a:cs typeface="+mn-cs"/>
              </a:rPr>
              <a:t>IS</a:t>
            </a:r>
            <a:r>
              <a:rPr lang="zh-CN" altLang="en-US" sz="1200" b="0" i="0" u="none" strike="noStrike" kern="1200" dirty="0" smtClean="0">
                <a:solidFill>
                  <a:schemeClr val="tx1"/>
                </a:solidFill>
                <a:effectLst/>
                <a:latin typeface="+mn-lt"/>
                <a:ea typeface="+mn-ea"/>
                <a:cs typeface="+mn-cs"/>
              </a:rPr>
              <a:t>研究長期以來一直在研究個體如何以及為何採用新的資訊技術。</a:t>
            </a:r>
            <a:endParaRPr lang="en-US" altLang="zh-CN" sz="1200" b="0" i="0" u="none" strike="noStrike" kern="1200" dirty="0" smtClean="0">
              <a:solidFill>
                <a:schemeClr val="tx1"/>
              </a:solidFill>
              <a:effectLst/>
              <a:latin typeface="+mn-lt"/>
              <a:ea typeface="+mn-ea"/>
              <a:cs typeface="+mn-cs"/>
            </a:endParaRPr>
          </a:p>
          <a:p>
            <a:pPr rtl="0"/>
            <a:endParaRPr lang="en-US" altLang="zh-CN" sz="1200" b="0" i="0" u="none" strike="noStrike" kern="1200" dirty="0" smtClean="0">
              <a:solidFill>
                <a:schemeClr val="tx1"/>
              </a:solidFill>
              <a:effectLst/>
              <a:latin typeface="+mn-lt"/>
              <a:ea typeface="+mn-ea"/>
              <a:cs typeface="+mn-cs"/>
            </a:endParaRPr>
          </a:p>
          <a:p>
            <a:pPr rtl="0"/>
            <a:r>
              <a:rPr lang="zh-CN" altLang="en-US" sz="1200" b="0" i="0" u="none" strike="noStrike" kern="1200" dirty="0" smtClean="0">
                <a:solidFill>
                  <a:schemeClr val="tx1"/>
                </a:solidFill>
                <a:effectLst/>
                <a:latin typeface="+mn-lt"/>
                <a:ea typeface="+mn-ea"/>
                <a:cs typeface="+mn-cs"/>
              </a:rPr>
              <a:t>在這個廣泛的調查領域內，有幾個研究流派。一個研究流派集中在通過使用意圖或用法作為因變數來個體接受資訊科技的程度。其他流程側重於組織層面的實施成功（</a:t>
            </a:r>
            <a:r>
              <a:rPr lang="en-US" altLang="zh-TW" sz="1200" b="0" i="0" u="none" strike="noStrike" kern="1200" dirty="0" smtClean="0">
                <a:solidFill>
                  <a:schemeClr val="tx1"/>
                </a:solidFill>
                <a:effectLst/>
                <a:latin typeface="+mn-lt"/>
                <a:ea typeface="+mn-ea"/>
                <a:cs typeface="+mn-cs"/>
              </a:rPr>
              <a:t>Leonard-Barton</a:t>
            </a:r>
            <a:r>
              <a:rPr lang="zh-CN" altLang="en-US" sz="1200" b="0" i="0" u="none" strike="noStrike" kern="1200" dirty="0" smtClean="0">
                <a:solidFill>
                  <a:schemeClr val="tx1"/>
                </a:solidFill>
                <a:effectLst/>
                <a:latin typeface="+mn-lt"/>
                <a:ea typeface="+mn-ea"/>
                <a:cs typeface="+mn-cs"/>
              </a:rPr>
              <a:t>和</a:t>
            </a:r>
            <a:r>
              <a:rPr lang="en-US" altLang="zh-TW" sz="1200" b="0" i="0" u="none" strike="noStrike" kern="1200" dirty="0" err="1" smtClean="0">
                <a:solidFill>
                  <a:schemeClr val="tx1"/>
                </a:solidFill>
                <a:effectLst/>
                <a:latin typeface="+mn-lt"/>
                <a:ea typeface="+mn-ea"/>
                <a:cs typeface="+mn-cs"/>
              </a:rPr>
              <a:t>Deschamps</a:t>
            </a:r>
            <a:r>
              <a:rPr lang="en-US" altLang="zh-TW" sz="1200" b="0" i="0" u="none" strike="noStrike" kern="1200" dirty="0" smtClean="0">
                <a:solidFill>
                  <a:schemeClr val="tx1"/>
                </a:solidFill>
                <a:effectLst/>
                <a:latin typeface="+mn-lt"/>
                <a:ea typeface="+mn-ea"/>
                <a:cs typeface="+mn-cs"/>
              </a:rPr>
              <a:t> 1988）</a:t>
            </a:r>
            <a:r>
              <a:rPr lang="zh-CN" altLang="en-US" sz="1200" b="0" i="0" u="none" strike="noStrike" kern="1200" dirty="0" smtClean="0">
                <a:solidFill>
                  <a:schemeClr val="tx1"/>
                </a:solidFill>
                <a:effectLst/>
                <a:latin typeface="+mn-lt"/>
                <a:ea typeface="+mn-ea"/>
                <a:cs typeface="+mn-cs"/>
              </a:rPr>
              <a:t>和任務技術契合（</a:t>
            </a:r>
            <a:r>
              <a:rPr lang="en-US" altLang="zh-TW" sz="1200" b="0" i="0" u="none" strike="noStrike" kern="1200" dirty="0" smtClean="0">
                <a:solidFill>
                  <a:schemeClr val="tx1"/>
                </a:solidFill>
                <a:effectLst/>
                <a:latin typeface="+mn-lt"/>
                <a:ea typeface="+mn-ea"/>
                <a:cs typeface="+mn-cs"/>
              </a:rPr>
              <a:t>Goodhue 1995; Goodhue</a:t>
            </a:r>
            <a:r>
              <a:rPr lang="zh-CN" altLang="en-US" sz="1200" b="0" i="0" u="none" strike="noStrike" kern="1200" dirty="0" smtClean="0">
                <a:solidFill>
                  <a:schemeClr val="tx1"/>
                </a:solidFill>
                <a:effectLst/>
                <a:latin typeface="+mn-lt"/>
                <a:ea typeface="+mn-ea"/>
                <a:cs typeface="+mn-cs"/>
              </a:rPr>
              <a:t>和</a:t>
            </a:r>
            <a:r>
              <a:rPr lang="en-US" altLang="zh-TW" sz="1200" b="0" i="0" u="none" strike="noStrike" kern="1200" dirty="0" smtClean="0">
                <a:solidFill>
                  <a:schemeClr val="tx1"/>
                </a:solidFill>
                <a:effectLst/>
                <a:latin typeface="+mn-lt"/>
                <a:ea typeface="+mn-ea"/>
                <a:cs typeface="+mn-cs"/>
              </a:rPr>
              <a:t>Thompson 1995）</a:t>
            </a:r>
            <a:r>
              <a:rPr lang="zh-CN" altLang="en-US" sz="1200" b="0" i="0" u="none" strike="noStrike" kern="1200" dirty="0" smtClean="0">
                <a:solidFill>
                  <a:schemeClr val="tx1"/>
                </a:solidFill>
                <a:effectLst/>
                <a:latin typeface="+mn-lt"/>
                <a:ea typeface="+mn-ea"/>
                <a:cs typeface="+mn-cs"/>
              </a:rPr>
              <a:t>等。雖然這些流中的每一個對用戶接受信息技術的文獻做出了重要且獨特的貢獻，但是包括在本審查，比較和綜合中的理論模型將意圖和</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或用法用作關鍵因變量。這裡的目標是將用法理解為因變量。意圖作為行為預測因子（例如，使用）的作用是至關重要的，並且在</a:t>
            </a:r>
            <a:r>
              <a:rPr lang="en-US" altLang="zh-TW" sz="1200" b="0" i="0" u="none" strike="noStrike" kern="1200" dirty="0" smtClean="0">
                <a:solidFill>
                  <a:schemeClr val="tx1"/>
                </a:solidFill>
                <a:effectLst/>
                <a:latin typeface="+mn-lt"/>
                <a:ea typeface="+mn-ea"/>
                <a:cs typeface="+mn-cs"/>
              </a:rPr>
              <a:t>IS</a:t>
            </a:r>
            <a:r>
              <a:rPr lang="zh-CN" altLang="en-US" sz="1200" b="0" i="0" u="none" strike="noStrike" kern="1200" dirty="0" smtClean="0">
                <a:solidFill>
                  <a:schemeClr val="tx1"/>
                </a:solidFill>
                <a:effectLst/>
                <a:latin typeface="+mn-lt"/>
                <a:ea typeface="+mn-ea"/>
                <a:cs typeface="+mn-cs"/>
              </a:rPr>
              <a:t>和參考學科中已經很好地建立（參見</a:t>
            </a:r>
            <a:r>
              <a:rPr lang="en-US" altLang="zh-TW" sz="1200" b="0" i="0" u="none" strike="noStrike" kern="1200" dirty="0" err="1" smtClean="0">
                <a:solidFill>
                  <a:schemeClr val="tx1"/>
                </a:solidFill>
                <a:effectLst/>
                <a:latin typeface="+mn-lt"/>
                <a:ea typeface="+mn-ea"/>
                <a:cs typeface="+mn-cs"/>
              </a:rPr>
              <a:t>Ajzen</a:t>
            </a:r>
            <a:r>
              <a:rPr lang="en-US" altLang="zh-TW" sz="1200" b="0" i="0" u="none" strike="noStrike" kern="1200" dirty="0" smtClean="0">
                <a:solidFill>
                  <a:schemeClr val="tx1"/>
                </a:solidFill>
                <a:effectLst/>
                <a:latin typeface="+mn-lt"/>
                <a:ea typeface="+mn-ea"/>
                <a:cs typeface="+mn-cs"/>
              </a:rPr>
              <a:t> 1991; Sheppard</a:t>
            </a:r>
            <a:r>
              <a:rPr lang="zh-CN" altLang="en-US" sz="1200" b="0" i="0" u="none" strike="noStrike" kern="1200" dirty="0" smtClean="0">
                <a:solidFill>
                  <a:schemeClr val="tx1"/>
                </a:solidFill>
                <a:effectLst/>
                <a:latin typeface="+mn-lt"/>
                <a:ea typeface="+mn-ea"/>
                <a:cs typeface="+mn-cs"/>
              </a:rPr>
              <a:t>等人</a:t>
            </a:r>
            <a:r>
              <a:rPr lang="en-US" altLang="zh-CN" sz="1200" b="0" i="0" u="none" strike="noStrike" kern="1200" dirty="0" smtClean="0">
                <a:solidFill>
                  <a:schemeClr val="tx1"/>
                </a:solidFill>
                <a:effectLst/>
                <a:latin typeface="+mn-lt"/>
                <a:ea typeface="+mn-ea"/>
                <a:cs typeface="+mn-cs"/>
              </a:rPr>
              <a:t>1988; </a:t>
            </a:r>
            <a:r>
              <a:rPr lang="en-US" altLang="zh-TW" sz="1200" b="0" i="0" u="none" strike="noStrike" kern="1200" dirty="0" smtClean="0">
                <a:solidFill>
                  <a:schemeClr val="tx1"/>
                </a:solidFill>
                <a:effectLst/>
                <a:latin typeface="+mn-lt"/>
                <a:ea typeface="+mn-ea"/>
                <a:cs typeface="+mn-cs"/>
              </a:rPr>
              <a:t>Taylor</a:t>
            </a:r>
            <a:r>
              <a:rPr lang="zh-CN" altLang="en-US" sz="1200" b="0" i="0" u="none" strike="noStrike" kern="1200" dirty="0" smtClean="0">
                <a:solidFill>
                  <a:schemeClr val="tx1"/>
                </a:solidFill>
                <a:effectLst/>
                <a:latin typeface="+mn-lt"/>
                <a:ea typeface="+mn-ea"/>
                <a:cs typeface="+mn-cs"/>
              </a:rPr>
              <a:t>和</a:t>
            </a:r>
            <a:r>
              <a:rPr lang="en-US" altLang="zh-TW" sz="1200" b="0" i="0" u="none" strike="noStrike" kern="1200" dirty="0" smtClean="0">
                <a:solidFill>
                  <a:schemeClr val="tx1"/>
                </a:solidFill>
                <a:effectLst/>
                <a:latin typeface="+mn-lt"/>
                <a:ea typeface="+mn-ea"/>
                <a:cs typeface="+mn-cs"/>
              </a:rPr>
              <a:t>Todd 1995b）。</a:t>
            </a:r>
            <a:endParaRPr lang="en-US" altLang="zh-TW" b="0" dirty="0" smtClean="0">
              <a:effectLst/>
            </a:endParaRPr>
          </a:p>
          <a:p>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4</a:t>
            </a:fld>
            <a:endParaRPr lang="zh-CN" altLang="en-US"/>
          </a:p>
        </p:txBody>
      </p:sp>
    </p:spTree>
    <p:extLst>
      <p:ext uri="{BB962C8B-B14F-4D97-AF65-F5344CB8AC3E}">
        <p14:creationId xmlns:p14="http://schemas.microsoft.com/office/powerpoint/2010/main" val="79788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UTAUT</a:t>
            </a:r>
            <a:r>
              <a:rPr lang="zh-TW" altLang="zh-TW" sz="1200" kern="1200" dirty="0" smtClean="0">
                <a:solidFill>
                  <a:schemeClr val="tx1"/>
                </a:solidFill>
                <a:effectLst/>
                <a:latin typeface="+mn-lt"/>
                <a:ea typeface="+mn-ea"/>
                <a:cs typeface="+mn-cs"/>
              </a:rPr>
              <a:t>模型希望將過去提到的</a:t>
            </a:r>
            <a:r>
              <a:rPr lang="en-US" altLang="zh-TW" sz="1200" kern="1200" dirty="0" smtClean="0">
                <a:solidFill>
                  <a:schemeClr val="tx1"/>
                </a:solidFill>
                <a:effectLst/>
                <a:latin typeface="+mn-lt"/>
                <a:ea typeface="+mn-ea"/>
                <a:cs typeface="+mn-cs"/>
              </a:rPr>
              <a:t>model</a:t>
            </a:r>
            <a:r>
              <a:rPr lang="zh-TW" altLang="zh-TW" sz="1200" kern="1200" dirty="0" smtClean="0">
                <a:solidFill>
                  <a:schemeClr val="tx1"/>
                </a:solidFill>
                <a:effectLst/>
                <a:latin typeface="+mn-lt"/>
                <a:ea typeface="+mn-ea"/>
                <a:cs typeface="+mn-cs"/>
              </a:rPr>
              <a:t>整合統一，而作者將前面</a:t>
            </a:r>
            <a:r>
              <a:rPr lang="en-US" altLang="zh-TW" sz="1200" kern="1200" dirty="0" smtClean="0">
                <a:solidFill>
                  <a:schemeClr val="tx1"/>
                </a:solidFill>
                <a:effectLst/>
                <a:latin typeface="+mn-lt"/>
                <a:ea typeface="+mn-ea"/>
                <a:cs typeface="+mn-cs"/>
              </a:rPr>
              <a:t>8</a:t>
            </a:r>
            <a:r>
              <a:rPr lang="zh-TW" altLang="zh-TW" sz="1200" kern="1200" dirty="0" smtClean="0">
                <a:solidFill>
                  <a:schemeClr val="tx1"/>
                </a:solidFill>
                <a:effectLst/>
                <a:latin typeface="+mn-lt"/>
                <a:ea typeface="+mn-ea"/>
                <a:cs typeface="+mn-cs"/>
              </a:rPr>
              <a:t>個</a:t>
            </a:r>
            <a:r>
              <a:rPr lang="en-US" altLang="zh-TW" sz="1200" kern="1200" dirty="0" smtClean="0">
                <a:solidFill>
                  <a:schemeClr val="tx1"/>
                </a:solidFill>
                <a:effectLst/>
                <a:latin typeface="+mn-lt"/>
                <a:ea typeface="+mn-ea"/>
                <a:cs typeface="+mn-cs"/>
              </a:rPr>
              <a:t>model</a:t>
            </a:r>
            <a:r>
              <a:rPr lang="zh-TW" altLang="zh-TW" sz="1200" kern="1200" dirty="0" smtClean="0">
                <a:solidFill>
                  <a:schemeClr val="tx1"/>
                </a:solidFill>
                <a:effectLst/>
                <a:latin typeface="+mn-lt"/>
                <a:ea typeface="+mn-ea"/>
                <a:cs typeface="+mn-cs"/>
              </a:rPr>
              <a:t>提到的</a:t>
            </a:r>
            <a:r>
              <a:rPr lang="en-US" altLang="zh-TW" sz="1200" kern="1200" dirty="0" smtClean="0">
                <a:solidFill>
                  <a:schemeClr val="tx1"/>
                </a:solidFill>
                <a:effectLst/>
                <a:latin typeface="+mn-lt"/>
                <a:ea typeface="+mn-ea"/>
                <a:cs typeface="+mn-cs"/>
              </a:rPr>
              <a:t>constructs</a:t>
            </a:r>
            <a:r>
              <a:rPr lang="zh-TW" altLang="zh-TW" sz="1200" kern="1200" dirty="0" smtClean="0">
                <a:solidFill>
                  <a:schemeClr val="tx1"/>
                </a:solidFill>
                <a:effectLst/>
                <a:latin typeface="+mn-lt"/>
                <a:ea typeface="+mn-ea"/>
                <a:cs typeface="+mn-cs"/>
              </a:rPr>
              <a:t>做了</a:t>
            </a:r>
            <a:r>
              <a:rPr lang="en-US" altLang="zh-TW" sz="1200" kern="1200" dirty="0" smtClean="0">
                <a:solidFill>
                  <a:schemeClr val="tx1"/>
                </a:solidFill>
                <a:effectLst/>
                <a:latin typeface="+mn-lt"/>
                <a:ea typeface="+mn-ea"/>
                <a:cs typeface="+mn-cs"/>
              </a:rPr>
              <a:t>7</a:t>
            </a:r>
            <a:r>
              <a:rPr lang="zh-TW" altLang="zh-TW" sz="1200" kern="1200" dirty="0" smtClean="0">
                <a:solidFill>
                  <a:schemeClr val="tx1"/>
                </a:solidFill>
                <a:effectLst/>
                <a:latin typeface="+mn-lt"/>
                <a:ea typeface="+mn-ea"/>
                <a:cs typeface="+mn-cs"/>
              </a:rPr>
              <a:t>個分類。</a:t>
            </a:r>
          </a:p>
          <a:p>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37</a:t>
            </a:fld>
            <a:endParaRPr lang="zh-CN" altLang="en-US"/>
          </a:p>
        </p:txBody>
      </p:sp>
    </p:spTree>
    <p:extLst>
      <p:ext uri="{BB962C8B-B14F-4D97-AF65-F5344CB8AC3E}">
        <p14:creationId xmlns:p14="http://schemas.microsoft.com/office/powerpoint/2010/main" val="1614704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干擾變數</a:t>
            </a:r>
            <a:r>
              <a:rPr lang="en-US" altLang="zh-TW" sz="1200" kern="1200" dirty="0" smtClean="0">
                <a:solidFill>
                  <a:schemeClr val="tx1"/>
                </a:solidFill>
                <a:effectLst/>
                <a:latin typeface="+mn-lt"/>
                <a:ea typeface="+mn-ea"/>
                <a:cs typeface="+mn-cs"/>
              </a:rPr>
              <a:t>:  gender, age, voluntariness, experience</a:t>
            </a:r>
            <a:endParaRPr lang="zh-TW"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38</a:t>
            </a:fld>
            <a:endParaRPr lang="zh-TW" altLang="en-US"/>
          </a:p>
        </p:txBody>
      </p:sp>
    </p:spTree>
    <p:extLst>
      <p:ext uri="{BB962C8B-B14F-4D97-AF65-F5344CB8AC3E}">
        <p14:creationId xmlns:p14="http://schemas.microsoft.com/office/powerpoint/2010/main" val="735652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定義：指個人相信使用系統將會幫助他提升工作的績效。</a:t>
            </a:r>
          </a:p>
          <a:p>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意指使用系統後可以獲得顯著的獎勵</a:t>
            </a:r>
            <a:r>
              <a:rPr lang="en-US" altLang="zh-TW" sz="1200" kern="1200" dirty="0" smtClean="0">
                <a:solidFill>
                  <a:schemeClr val="tx1"/>
                </a:solidFill>
                <a:effectLst/>
                <a:latin typeface="+mn-lt"/>
                <a:ea typeface="+mn-ea"/>
                <a:cs typeface="+mn-cs"/>
              </a:rPr>
              <a:t>(Rewards)</a:t>
            </a:r>
            <a:r>
              <a:rPr lang="zh-TW" altLang="zh-TW" sz="1200" kern="1200" dirty="0" smtClean="0">
                <a:solidFill>
                  <a:schemeClr val="tx1"/>
                </a:solidFill>
                <a:effectLst/>
                <a:latin typeface="+mn-lt"/>
                <a:ea typeface="+mn-ea"/>
                <a:cs typeface="+mn-cs"/>
              </a:rPr>
              <a:t>，例如：使用系統能增加生產力、使用系統能夠增加升遷機會等等。</a:t>
            </a:r>
          </a:p>
          <a:p>
            <a:pPr eaLnBrk="1" hangingPunct="1"/>
            <a:endParaRPr lang="en-US" altLang="zh-TW" dirty="0" smtClean="0">
              <a:latin typeface="Arial" panose="020B0604020202020204" pitchFamily="34" charset="0"/>
            </a:endParaRPr>
          </a:p>
          <a:p>
            <a:pPr eaLnBrk="1" hangingPunct="1"/>
            <a:r>
              <a:rPr lang="en-US" altLang="zh-TW" dirty="0" smtClean="0">
                <a:latin typeface="Arial" panose="020B0604020202020204" pitchFamily="34" charset="0"/>
              </a:rPr>
              <a:t>Perceived usefulness (</a:t>
            </a:r>
            <a:r>
              <a:rPr lang="zh-TW" altLang="en-US" dirty="0" smtClean="0">
                <a:latin typeface="Arial" panose="020B0604020202020204" pitchFamily="34" charset="0"/>
              </a:rPr>
              <a:t>有用性認知</a:t>
            </a:r>
            <a:r>
              <a:rPr lang="en-US" altLang="zh-TW" dirty="0" smtClean="0">
                <a:latin typeface="Arial" panose="020B0604020202020204" pitchFamily="34" charset="0"/>
              </a:rPr>
              <a:t>):</a:t>
            </a:r>
            <a:r>
              <a:rPr lang="zh-TW" altLang="en-US" dirty="0" smtClean="0">
                <a:latin typeface="Arial" panose="020B0604020202020204" pitchFamily="34" charset="0"/>
              </a:rPr>
              <a:t>使用某種系統是否增加效能</a:t>
            </a:r>
          </a:p>
          <a:p>
            <a:pPr eaLnBrk="1" hangingPunct="1"/>
            <a:r>
              <a:rPr lang="en-US" altLang="zh-TW" dirty="0" smtClean="0">
                <a:latin typeface="Arial" panose="020B0604020202020204" pitchFamily="34" charset="0"/>
              </a:rPr>
              <a:t>Extrinsic motivation (</a:t>
            </a:r>
            <a:r>
              <a:rPr lang="zh-TW" altLang="en-US" dirty="0" smtClean="0">
                <a:latin typeface="Arial" panose="020B0604020202020204" pitchFamily="34" charset="0"/>
              </a:rPr>
              <a:t>外在動機</a:t>
            </a:r>
            <a:r>
              <a:rPr lang="en-US" altLang="zh-TW" dirty="0" smtClean="0">
                <a:latin typeface="Arial" panose="020B0604020202020204" pitchFamily="34" charset="0"/>
              </a:rPr>
              <a:t>):</a:t>
            </a:r>
            <a:r>
              <a:rPr lang="zh-TW" altLang="en-US" dirty="0" smtClean="0">
                <a:latin typeface="Arial" panose="020B0604020202020204" pitchFamily="34" charset="0"/>
              </a:rPr>
              <a:t>比起靠自己</a:t>
            </a:r>
            <a:r>
              <a:rPr lang="en-US" altLang="zh-TW" dirty="0" smtClean="0">
                <a:latin typeface="Arial" panose="020B0604020202020204" pitchFamily="34" charset="0"/>
              </a:rPr>
              <a:t>,</a:t>
            </a:r>
            <a:r>
              <a:rPr lang="zh-TW" altLang="en-US" dirty="0" smtClean="0">
                <a:latin typeface="Arial" panose="020B0604020202020204" pitchFamily="34" charset="0"/>
              </a:rPr>
              <a:t>透過系統可以有助於改善</a:t>
            </a:r>
          </a:p>
          <a:p>
            <a:pPr eaLnBrk="1" hangingPunct="1"/>
            <a:r>
              <a:rPr lang="en-US" altLang="zh-TW" dirty="0" smtClean="0">
                <a:latin typeface="Arial" panose="020B0604020202020204" pitchFamily="34" charset="0"/>
              </a:rPr>
              <a:t>Job-fit (</a:t>
            </a:r>
            <a:r>
              <a:rPr lang="zh-TW" altLang="en-US" dirty="0" smtClean="0">
                <a:latin typeface="Arial" panose="020B0604020202020204" pitchFamily="34" charset="0"/>
              </a:rPr>
              <a:t>工作適配度</a:t>
            </a:r>
            <a:r>
              <a:rPr lang="en-US" altLang="zh-TW" dirty="0" smtClean="0">
                <a:latin typeface="Arial" panose="020B0604020202020204" pitchFamily="34" charset="0"/>
              </a:rPr>
              <a:t>):</a:t>
            </a:r>
            <a:r>
              <a:rPr lang="zh-TW" altLang="en-US" dirty="0" smtClean="0">
                <a:latin typeface="Arial" panose="020B0604020202020204" pitchFamily="34" charset="0"/>
              </a:rPr>
              <a:t>系統擴大個人工作績效的可用性（工作與系統的相配度）</a:t>
            </a:r>
          </a:p>
          <a:p>
            <a:pPr eaLnBrk="1" hangingPunct="1"/>
            <a:r>
              <a:rPr lang="en-US" altLang="zh-TW" dirty="0" smtClean="0">
                <a:latin typeface="Arial" panose="020B0604020202020204" pitchFamily="34" charset="0"/>
              </a:rPr>
              <a:t>Relative advantage (</a:t>
            </a:r>
            <a:r>
              <a:rPr lang="zh-TW" altLang="en-US" dirty="0" smtClean="0">
                <a:latin typeface="Arial" panose="020B0604020202020204" pitchFamily="34" charset="0"/>
              </a:rPr>
              <a:t>相對優勢</a:t>
            </a:r>
            <a:r>
              <a:rPr lang="en-US" altLang="zh-TW" dirty="0" smtClean="0">
                <a:latin typeface="Arial" panose="020B0604020202020204" pitchFamily="34" charset="0"/>
              </a:rPr>
              <a:t>):</a:t>
            </a:r>
            <a:r>
              <a:rPr lang="zh-TW" altLang="en-US" dirty="0" smtClean="0">
                <a:latin typeface="Arial" panose="020B0604020202020204" pitchFamily="34" charset="0"/>
              </a:rPr>
              <a:t>使用創新系統會比原本的好</a:t>
            </a:r>
          </a:p>
          <a:p>
            <a:pPr eaLnBrk="1" hangingPunct="1"/>
            <a:r>
              <a:rPr lang="en-US" altLang="zh-TW" dirty="0" smtClean="0">
                <a:latin typeface="Arial" panose="020B0604020202020204" pitchFamily="34" charset="0"/>
              </a:rPr>
              <a:t>Outcome expectations (</a:t>
            </a:r>
            <a:r>
              <a:rPr lang="zh-TW" altLang="en-US" dirty="0" smtClean="0">
                <a:latin typeface="Arial" panose="020B0604020202020204" pitchFamily="34" charset="0"/>
              </a:rPr>
              <a:t>預期結果</a:t>
            </a:r>
            <a:r>
              <a:rPr lang="en-US" altLang="zh-TW" dirty="0" smtClean="0">
                <a:latin typeface="Arial" panose="020B0604020202020204" pitchFamily="34" charset="0"/>
              </a:rPr>
              <a:t>):</a:t>
            </a:r>
            <a:r>
              <a:rPr lang="zh-TW" altLang="en-US" dirty="0" smtClean="0">
                <a:latin typeface="Arial" panose="020B0604020202020204" pitchFamily="34" charset="0"/>
              </a:rPr>
              <a:t>如果使用了系統</a:t>
            </a:r>
            <a:r>
              <a:rPr lang="en-US" altLang="zh-TW" dirty="0" smtClean="0">
                <a:latin typeface="Arial" panose="020B0604020202020204" pitchFamily="34" charset="0"/>
              </a:rPr>
              <a:t>,</a:t>
            </a:r>
            <a:r>
              <a:rPr lang="zh-TW" altLang="en-US" dirty="0" smtClean="0">
                <a:latin typeface="Arial" panose="020B0604020202020204" pitchFamily="34" charset="0"/>
              </a:rPr>
              <a:t>可能會有助於提昇品質</a:t>
            </a:r>
            <a:r>
              <a:rPr lang="en-US" altLang="zh-TW" dirty="0" smtClean="0">
                <a:latin typeface="Arial" panose="020B0604020202020204" pitchFamily="34" charset="0"/>
              </a:rPr>
              <a:t>.</a:t>
            </a:r>
            <a:r>
              <a:rPr lang="zh-TW" altLang="en-US" dirty="0" smtClean="0">
                <a:latin typeface="Arial" panose="020B0604020202020204" pitchFamily="34" charset="0"/>
              </a:rPr>
              <a:t>產能等等因素</a:t>
            </a:r>
            <a:r>
              <a:rPr lang="en-US" altLang="zh-TW" dirty="0" smtClean="0">
                <a:latin typeface="Arial" panose="020B0604020202020204" pitchFamily="34" charset="0"/>
              </a:rPr>
              <a:t>.</a:t>
            </a: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40</a:t>
            </a:fld>
            <a:endParaRPr lang="zh-TW" altLang="en-US"/>
          </a:p>
        </p:txBody>
      </p:sp>
    </p:spTree>
    <p:extLst>
      <p:ext uri="{BB962C8B-B14F-4D97-AF65-F5344CB8AC3E}">
        <p14:creationId xmlns:p14="http://schemas.microsoft.com/office/powerpoint/2010/main" val="366796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zh-TW" sz="1200" kern="1200" dirty="0" smtClean="0">
                <a:solidFill>
                  <a:schemeClr val="tx1"/>
                </a:solidFill>
                <a:effectLst/>
                <a:latin typeface="+mn-lt"/>
                <a:ea typeface="+mn-ea"/>
                <a:cs typeface="+mn-cs"/>
              </a:rPr>
              <a:t>男性往往是高度地任務導向</a:t>
            </a:r>
            <a:r>
              <a:rPr lang="en-US" altLang="zh-TW" sz="1200" kern="1200" dirty="0" smtClean="0">
                <a:solidFill>
                  <a:schemeClr val="tx1"/>
                </a:solidFill>
                <a:effectLst/>
                <a:latin typeface="+mn-lt"/>
                <a:ea typeface="+mn-ea"/>
                <a:cs typeface="+mn-cs"/>
              </a:rPr>
              <a:t>(highly task-oriented)</a:t>
            </a:r>
          </a:p>
          <a:p>
            <a:pPr eaLnBrk="1" hangingPunct="1"/>
            <a:r>
              <a:rPr lang="en-US" altLang="zh-TW" sz="1200" kern="1200" dirty="0" smtClean="0">
                <a:solidFill>
                  <a:schemeClr val="tx1"/>
                </a:solidFill>
                <a:effectLst/>
                <a:latin typeface="+mn-lt"/>
                <a:ea typeface="+mn-ea"/>
                <a:cs typeface="+mn-cs"/>
              </a:rPr>
              <a:t>performance expectancy</a:t>
            </a:r>
            <a:r>
              <a:rPr lang="zh-TW" altLang="zh-TW" sz="1200" kern="1200" dirty="0" smtClean="0">
                <a:solidFill>
                  <a:schemeClr val="tx1"/>
                </a:solidFill>
                <a:effectLst/>
                <a:latin typeface="+mn-lt"/>
                <a:ea typeface="+mn-ea"/>
                <a:cs typeface="+mn-cs"/>
              </a:rPr>
              <a:t>的重點在任務完成度，特別是指男性有較高的任務完成度。</a:t>
            </a:r>
            <a:endParaRPr lang="en-US" altLang="zh-TW" sz="1200" kern="1200" dirty="0" smtClean="0">
              <a:solidFill>
                <a:schemeClr val="tx1"/>
              </a:solidFill>
              <a:effectLst/>
              <a:latin typeface="+mn-lt"/>
              <a:ea typeface="+mn-ea"/>
              <a:cs typeface="+mn-cs"/>
            </a:endParaRPr>
          </a:p>
          <a:p>
            <a:pPr eaLnBrk="1" hangingPunct="1"/>
            <a:r>
              <a:rPr lang="en-US" altLang="zh-TW" sz="1200" kern="1200" dirty="0" smtClean="0">
                <a:solidFill>
                  <a:schemeClr val="tx1"/>
                </a:solidFill>
                <a:effectLst/>
                <a:latin typeface="+mn-lt"/>
                <a:ea typeface="+mn-ea"/>
                <a:cs typeface="+mn-cs"/>
              </a:rPr>
              <a:t>”job-related attitudes”(</a:t>
            </a:r>
            <a:r>
              <a:rPr lang="zh-TW" altLang="zh-TW" sz="1200" kern="1200" dirty="0" smtClean="0">
                <a:solidFill>
                  <a:schemeClr val="tx1"/>
                </a:solidFill>
                <a:effectLst/>
                <a:latin typeface="+mn-lt"/>
                <a:ea typeface="+mn-ea"/>
                <a:cs typeface="+mn-cs"/>
              </a:rPr>
              <a:t>與工作相關的態度</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發現年輕員工可能更重視外在獎勵的部份。</a:t>
            </a: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43</a:t>
            </a:fld>
            <a:endParaRPr lang="zh-TW" altLang="en-US"/>
          </a:p>
        </p:txBody>
      </p:sp>
    </p:spTree>
    <p:extLst>
      <p:ext uri="{BB962C8B-B14F-4D97-AF65-F5344CB8AC3E}">
        <p14:creationId xmlns:p14="http://schemas.microsoft.com/office/powerpoint/2010/main" val="137225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zh-TW" sz="1200" kern="1200" dirty="0" smtClean="0">
                <a:solidFill>
                  <a:schemeClr val="tx1"/>
                </a:solidFill>
                <a:effectLst/>
                <a:latin typeface="+mn-lt"/>
                <a:ea typeface="+mn-ea"/>
                <a:cs typeface="+mn-cs"/>
              </a:rPr>
              <a:t>在行為意圖上</a:t>
            </a:r>
            <a:r>
              <a:rPr lang="en-US" altLang="zh-TW" sz="1200" kern="1200" dirty="0" smtClean="0">
                <a:solidFill>
                  <a:schemeClr val="tx1"/>
                </a:solidFill>
                <a:effectLst/>
                <a:latin typeface="+mn-lt"/>
                <a:ea typeface="+mn-ea"/>
                <a:cs typeface="+mn-cs"/>
              </a:rPr>
              <a:t>performance expectancy</a:t>
            </a:r>
            <a:r>
              <a:rPr lang="zh-TW" altLang="zh-TW" sz="1200" kern="1200" dirty="0" smtClean="0">
                <a:solidFill>
                  <a:schemeClr val="tx1"/>
                </a:solidFill>
                <a:effectLst/>
                <a:latin typeface="+mn-lt"/>
                <a:ea typeface="+mn-ea"/>
                <a:cs typeface="+mn-cs"/>
              </a:rPr>
              <a:t>的影響將透過性別與年齡</a:t>
            </a:r>
            <a:r>
              <a:rPr lang="en-US" altLang="zh-TW" sz="1200" kern="1200" dirty="0" smtClean="0">
                <a:solidFill>
                  <a:schemeClr val="tx1"/>
                </a:solidFill>
                <a:effectLst/>
                <a:latin typeface="+mn-lt"/>
                <a:ea typeface="+mn-ea"/>
                <a:cs typeface="+mn-cs"/>
              </a:rPr>
              <a:t>2</a:t>
            </a:r>
            <a:r>
              <a:rPr lang="zh-TW" altLang="zh-TW" sz="1200" kern="1200" dirty="0" smtClean="0">
                <a:solidFill>
                  <a:schemeClr val="tx1"/>
                </a:solidFill>
                <a:effectLst/>
                <a:latin typeface="+mn-lt"/>
                <a:ea typeface="+mn-ea"/>
                <a:cs typeface="+mn-cs"/>
              </a:rPr>
              <a:t>個變數做調節，尤其是對於男性的影響更為強烈，特別是年輕的男性。</a:t>
            </a: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44</a:t>
            </a:fld>
            <a:endParaRPr lang="zh-TW" altLang="en-US"/>
          </a:p>
        </p:txBody>
      </p:sp>
    </p:spTree>
    <p:extLst>
      <p:ext uri="{BB962C8B-B14F-4D97-AF65-F5344CB8AC3E}">
        <p14:creationId xmlns:p14="http://schemas.microsoft.com/office/powerpoint/2010/main" val="323975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定義：指個人認為使用系統的容易程度。</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如：系統的操作是否容易、是否可以容易的理解。</a:t>
            </a:r>
          </a:p>
          <a:p>
            <a:pPr eaLnBrk="1" hangingPunct="1"/>
            <a:r>
              <a:rPr lang="en-US" altLang="zh-TW" sz="1200" kern="1200" dirty="0" smtClean="0">
                <a:solidFill>
                  <a:schemeClr val="tx1"/>
                </a:solidFill>
                <a:effectLst/>
                <a:latin typeface="+mn-lt"/>
                <a:ea typeface="+mn-ea"/>
                <a:cs typeface="+mn-cs"/>
              </a:rPr>
              <a:t>perceived ease of use(</a:t>
            </a:r>
            <a:r>
              <a:rPr lang="zh-TW" altLang="zh-TW" sz="1200" kern="1200" dirty="0" smtClean="0">
                <a:solidFill>
                  <a:schemeClr val="tx1"/>
                </a:solidFill>
                <a:effectLst/>
                <a:latin typeface="+mn-lt"/>
                <a:ea typeface="+mn-ea"/>
                <a:cs typeface="+mn-cs"/>
              </a:rPr>
              <a:t>知覺易用性</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（使用之前的學習）容易上手的程度</a:t>
            </a:r>
            <a:endParaRPr lang="en-US" altLang="zh-TW" sz="1200" kern="1200" dirty="0" smtClean="0">
              <a:solidFill>
                <a:schemeClr val="tx1"/>
              </a:solidFill>
              <a:effectLst/>
              <a:latin typeface="+mn-lt"/>
              <a:ea typeface="+mn-ea"/>
              <a:cs typeface="+mn-cs"/>
            </a:endParaRPr>
          </a:p>
          <a:p>
            <a:pPr eaLnBrk="1" hangingPunct="1"/>
            <a:r>
              <a:rPr lang="en-US" altLang="zh-TW" sz="1200" dirty="0" smtClean="0">
                <a:latin typeface="+mn-lt"/>
                <a:ea typeface="PMingLiU" panose="02020500000000000000" pitchFamily="18" charset="-120"/>
              </a:rPr>
              <a:t>Complexity:</a:t>
            </a:r>
            <a:r>
              <a:rPr lang="zh-TW" altLang="en-US" sz="1200" dirty="0" smtClean="0">
                <a:latin typeface="+mn-lt"/>
                <a:ea typeface="PMingLiU" panose="02020500000000000000" pitchFamily="18" charset="-120"/>
              </a:rPr>
              <a:t>系統的複雜度</a:t>
            </a:r>
            <a:endParaRPr lang="en-US" altLang="zh-TW" sz="1200" dirty="0" smtClean="0">
              <a:latin typeface="+mn-lt"/>
              <a:ea typeface="PMingLiU" panose="02020500000000000000" pitchFamily="18" charset="-120"/>
            </a:endParaRPr>
          </a:p>
          <a:p>
            <a:pPr eaLnBrk="1" hangingPunct="1"/>
            <a:r>
              <a:rPr lang="en-US" altLang="zh-TW" sz="1200" dirty="0" smtClean="0">
                <a:latin typeface="+mn-lt"/>
                <a:ea typeface="PMingLiU" panose="02020500000000000000" pitchFamily="18" charset="-120"/>
              </a:rPr>
              <a:t>Ease of use :</a:t>
            </a:r>
            <a:r>
              <a:rPr lang="zh-TW" altLang="zh-TW" sz="1200" kern="1200" dirty="0" smtClean="0">
                <a:solidFill>
                  <a:schemeClr val="tx1"/>
                </a:solidFill>
                <a:effectLst/>
                <a:latin typeface="+mn-lt"/>
                <a:ea typeface="+mn-ea"/>
                <a:cs typeface="+mn-cs"/>
              </a:rPr>
              <a:t>（正在使用系統）使用的困難程度</a:t>
            </a: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45</a:t>
            </a:fld>
            <a:endParaRPr lang="zh-TW" altLang="en-US"/>
          </a:p>
        </p:txBody>
      </p:sp>
    </p:spTree>
    <p:extLst>
      <p:ext uri="{BB962C8B-B14F-4D97-AF65-F5344CB8AC3E}">
        <p14:creationId xmlns:p14="http://schemas.microsoft.com/office/powerpoint/2010/main" val="3639910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有學者研究指出女性比男性更顯著。</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47</a:t>
            </a:fld>
            <a:endParaRPr lang="zh-TW" altLang="en-US"/>
          </a:p>
        </p:txBody>
      </p:sp>
    </p:spTree>
    <p:extLst>
      <p:ext uri="{BB962C8B-B14F-4D97-AF65-F5344CB8AC3E}">
        <p14:creationId xmlns:p14="http://schemas.microsoft.com/office/powerpoint/2010/main" val="2806221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在行為意圖上</a:t>
            </a:r>
            <a:r>
              <a:rPr lang="en-US" altLang="zh-TW" sz="1200" kern="1200" dirty="0" smtClean="0">
                <a:solidFill>
                  <a:schemeClr val="tx1"/>
                </a:solidFill>
                <a:effectLst/>
                <a:latin typeface="+mn-lt"/>
                <a:ea typeface="+mn-ea"/>
                <a:cs typeface="+mn-cs"/>
              </a:rPr>
              <a:t>Effort expectancy</a:t>
            </a:r>
            <a:r>
              <a:rPr lang="zh-TW" altLang="zh-TW" sz="1200" kern="1200" dirty="0" smtClean="0">
                <a:solidFill>
                  <a:schemeClr val="tx1"/>
                </a:solidFill>
                <a:effectLst/>
                <a:latin typeface="+mn-lt"/>
                <a:ea typeface="+mn-ea"/>
                <a:cs typeface="+mn-cs"/>
              </a:rPr>
              <a:t>的影響將透過性別</a:t>
            </a:r>
            <a:r>
              <a:rPr lang="zh-TW" altLang="en-US"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年齡</a:t>
            </a:r>
            <a:r>
              <a:rPr lang="zh-TW" altLang="en-US" sz="1200" kern="1200" dirty="0" smtClean="0">
                <a:solidFill>
                  <a:schemeClr val="tx1"/>
                </a:solidFill>
                <a:effectLst/>
                <a:latin typeface="+mn-lt"/>
                <a:ea typeface="+mn-ea"/>
                <a:cs typeface="+mn-cs"/>
              </a:rPr>
              <a:t>與經驗</a:t>
            </a:r>
            <a:r>
              <a:rPr lang="en-US" altLang="zh-TW" sz="1200" kern="1200" dirty="0" smtClean="0">
                <a:solidFill>
                  <a:schemeClr val="tx1"/>
                </a:solidFill>
                <a:effectLst/>
                <a:latin typeface="+mn-lt"/>
                <a:ea typeface="+mn-ea"/>
                <a:cs typeface="+mn-cs"/>
              </a:rPr>
              <a:t>3</a:t>
            </a:r>
            <a:r>
              <a:rPr lang="zh-TW" altLang="zh-TW" sz="1200" kern="1200" dirty="0" smtClean="0">
                <a:solidFill>
                  <a:schemeClr val="tx1"/>
                </a:solidFill>
                <a:effectLst/>
                <a:latin typeface="+mn-lt"/>
                <a:ea typeface="+mn-ea"/>
                <a:cs typeface="+mn-cs"/>
              </a:rPr>
              <a:t>個變數做調節，尤其是對於</a:t>
            </a:r>
            <a:r>
              <a:rPr lang="zh-TW" altLang="en-US" sz="1200" kern="1200" dirty="0" smtClean="0">
                <a:solidFill>
                  <a:schemeClr val="tx1"/>
                </a:solidFill>
                <a:effectLst/>
                <a:latin typeface="+mn-lt"/>
                <a:ea typeface="+mn-ea"/>
                <a:cs typeface="+mn-cs"/>
              </a:rPr>
              <a:t>女</a:t>
            </a:r>
            <a:r>
              <a:rPr lang="zh-TW" altLang="zh-TW" sz="1200" kern="1200" dirty="0" smtClean="0">
                <a:solidFill>
                  <a:schemeClr val="tx1"/>
                </a:solidFill>
                <a:effectLst/>
                <a:latin typeface="+mn-lt"/>
                <a:ea typeface="+mn-ea"/>
                <a:cs typeface="+mn-cs"/>
              </a:rPr>
              <a:t>性</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特別是年長的女性</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以及</a:t>
            </a:r>
            <a:r>
              <a:rPr lang="zh-TW" altLang="zh-TW" sz="1200" kern="1200" dirty="0" smtClean="0">
                <a:solidFill>
                  <a:schemeClr val="tx1"/>
                </a:solidFill>
                <a:effectLst/>
                <a:latin typeface="+mn-lt"/>
                <a:ea typeface="+mn-ea"/>
                <a:cs typeface="+mn-cs"/>
              </a:rPr>
              <a:t>少使用系統經驗的的影響更為強烈</a:t>
            </a: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48</a:t>
            </a:fld>
            <a:endParaRPr lang="zh-TW" altLang="en-US"/>
          </a:p>
        </p:txBody>
      </p:sp>
    </p:spTree>
    <p:extLst>
      <p:ext uri="{BB962C8B-B14F-4D97-AF65-F5344CB8AC3E}">
        <p14:creationId xmlns:p14="http://schemas.microsoft.com/office/powerpoint/2010/main" val="3544379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定義：個人察覺重要的其他人</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身邊對他而言有影響力的人</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相信他或她應該使用新系統。</a:t>
            </a:r>
          </a:p>
          <a:p>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意指將會受其他人的影響而去使用系統，例如：你的周遭朋友都在使用</a:t>
            </a:r>
            <a:r>
              <a:rPr lang="en-US" altLang="zh-TW" sz="1200" kern="1200" dirty="0" smtClean="0">
                <a:solidFill>
                  <a:schemeClr val="tx1"/>
                </a:solidFill>
                <a:effectLst/>
                <a:latin typeface="+mn-lt"/>
                <a:ea typeface="+mn-ea"/>
                <a:cs typeface="+mn-cs"/>
              </a:rPr>
              <a:t>fb or </a:t>
            </a:r>
            <a:r>
              <a:rPr lang="en-US" altLang="zh-TW" sz="1200" kern="1200" dirty="0" err="1" smtClean="0">
                <a:solidFill>
                  <a:schemeClr val="tx1"/>
                </a:solidFill>
                <a:effectLst/>
                <a:latin typeface="+mn-lt"/>
                <a:ea typeface="+mn-ea"/>
                <a:cs typeface="+mn-cs"/>
              </a:rPr>
              <a:t>plurk</a:t>
            </a:r>
            <a:r>
              <a:rPr lang="zh-TW" altLang="zh-TW" sz="1200" kern="1200" dirty="0" smtClean="0">
                <a:solidFill>
                  <a:schemeClr val="tx1"/>
                </a:solidFill>
                <a:effectLst/>
                <a:latin typeface="+mn-lt"/>
                <a:ea typeface="+mn-ea"/>
                <a:cs typeface="+mn-cs"/>
              </a:rPr>
              <a:t>，你可能也會被影響而跟著使用。</a:t>
            </a:r>
            <a:endParaRPr lang="en-US" altLang="zh-TW" sz="1200" kern="1200" dirty="0" smtClean="0">
              <a:solidFill>
                <a:schemeClr val="tx1"/>
              </a:solidFill>
              <a:effectLst/>
              <a:latin typeface="+mn-lt"/>
              <a:ea typeface="+mn-ea"/>
              <a:cs typeface="+mn-cs"/>
            </a:endParaRPr>
          </a:p>
          <a:p>
            <a:pPr eaLnBrk="1" hangingPunct="1"/>
            <a:r>
              <a:rPr lang="en-US" altLang="zh-TW" sz="1200" kern="1200" dirty="0" smtClean="0">
                <a:solidFill>
                  <a:schemeClr val="tx1"/>
                </a:solidFill>
                <a:effectLst/>
                <a:latin typeface="+mn-lt"/>
                <a:ea typeface="+mn-ea"/>
                <a:cs typeface="+mn-cs"/>
              </a:rPr>
              <a:t>subjective norm</a:t>
            </a:r>
            <a:r>
              <a:rPr lang="zh-TW" altLang="zh-TW" sz="1200" kern="1200" dirty="0" smtClean="0">
                <a:solidFill>
                  <a:schemeClr val="tx1"/>
                </a:solidFill>
                <a:effectLst/>
                <a:latin typeface="+mn-lt"/>
                <a:ea typeface="+mn-ea"/>
                <a:cs typeface="+mn-cs"/>
              </a:rPr>
              <a:t>指的是</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被週遭人賦予某種形象</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、或者</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被認為應該如何做</a:t>
            </a:r>
            <a:r>
              <a:rPr lang="en-US" altLang="zh-TW"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social factors</a:t>
            </a:r>
            <a:r>
              <a:rPr lang="zh-TW" altLang="zh-TW" sz="1200" kern="1200" dirty="0" smtClean="0">
                <a:solidFill>
                  <a:schemeClr val="tx1"/>
                </a:solidFill>
                <a:effectLst/>
                <a:latin typeface="+mn-lt"/>
                <a:ea typeface="+mn-ea"/>
                <a:cs typeface="+mn-cs"/>
              </a:rPr>
              <a:t>指的是</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團體文化對於個人的影響</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，例如：受到團體的價值觀</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行為模式</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思考方式等影響</a:t>
            </a:r>
          </a:p>
          <a:p>
            <a:pPr eaLnBrk="1" hangingPunct="1"/>
            <a:r>
              <a:rPr lang="en-US" altLang="zh-TW" sz="1200" kern="1200" dirty="0" smtClean="0">
                <a:solidFill>
                  <a:schemeClr val="tx1"/>
                </a:solidFill>
                <a:effectLst/>
                <a:latin typeface="+mn-lt"/>
                <a:ea typeface="+mn-ea"/>
                <a:cs typeface="+mn-cs"/>
              </a:rPr>
              <a:t>image</a:t>
            </a:r>
            <a:r>
              <a:rPr lang="zh-TW" altLang="zh-TW" sz="1200" kern="1200" dirty="0" smtClean="0">
                <a:solidFill>
                  <a:schemeClr val="tx1"/>
                </a:solidFill>
                <a:effectLst/>
                <a:latin typeface="+mn-lt"/>
                <a:ea typeface="+mn-ea"/>
                <a:cs typeface="+mn-cs"/>
              </a:rPr>
              <a:t>指的是</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自認某種形象有利於維持或提升自己在團體中的地位</a:t>
            </a:r>
            <a:r>
              <a:rPr lang="en-US" altLang="zh-TW" sz="1200" kern="1200" dirty="0" smtClean="0">
                <a:solidFill>
                  <a:schemeClr val="tx1"/>
                </a:solidFill>
                <a:effectLst/>
                <a:latin typeface="+mn-lt"/>
                <a:ea typeface="+mn-ea"/>
                <a:cs typeface="+mn-cs"/>
              </a:rPr>
              <a:t>”</a:t>
            </a: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49</a:t>
            </a:fld>
            <a:endParaRPr lang="zh-TW" altLang="en-US"/>
          </a:p>
        </p:txBody>
      </p:sp>
    </p:spTree>
    <p:extLst>
      <p:ext uri="{BB962C8B-B14F-4D97-AF65-F5344CB8AC3E}">
        <p14:creationId xmlns:p14="http://schemas.microsoft.com/office/powerpoint/2010/main" val="3701562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r>
              <a:rPr lang="zh-TW" altLang="zh-TW" sz="1200" kern="1200" dirty="0" smtClean="0">
                <a:solidFill>
                  <a:schemeClr val="tx1"/>
                </a:solidFill>
                <a:effectLst/>
                <a:latin typeface="+mn-lt"/>
                <a:ea typeface="+mn-ea"/>
                <a:cs typeface="+mn-cs"/>
              </a:rPr>
              <a:t>順從</a:t>
            </a:r>
            <a:r>
              <a:rPr lang="en-US" altLang="zh-TW" sz="1200" kern="1200" dirty="0" smtClean="0">
                <a:solidFill>
                  <a:schemeClr val="tx1"/>
                </a:solidFill>
                <a:effectLst/>
                <a:latin typeface="+mn-lt"/>
                <a:ea typeface="+mn-ea"/>
                <a:cs typeface="+mn-cs"/>
              </a:rPr>
              <a:t>(compliance)</a:t>
            </a:r>
            <a:r>
              <a:rPr lang="zh-TW" altLang="zh-TW" sz="1200" kern="1200" dirty="0" smtClean="0">
                <a:solidFill>
                  <a:schemeClr val="tx1"/>
                </a:solidFill>
                <a:effectLst/>
                <a:latin typeface="+mn-lt"/>
                <a:ea typeface="+mn-ea"/>
                <a:cs typeface="+mn-cs"/>
              </a:rPr>
              <a:t>，是指</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個人接受影響以獲得他人的獎賞或避免他人的處罰</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a:t>
            </a:r>
          </a:p>
          <a:p>
            <a:pPr lvl="0"/>
            <a:r>
              <a:rPr lang="zh-TW" altLang="zh-TW" sz="1200" kern="1200" dirty="0" smtClean="0">
                <a:solidFill>
                  <a:schemeClr val="tx1"/>
                </a:solidFill>
                <a:effectLst/>
                <a:latin typeface="+mn-lt"/>
                <a:ea typeface="+mn-ea"/>
                <a:cs typeface="+mn-cs"/>
              </a:rPr>
              <a:t>內化</a:t>
            </a:r>
            <a:r>
              <a:rPr lang="en-US" altLang="zh-TW" sz="1200" kern="1200" dirty="0" smtClean="0">
                <a:solidFill>
                  <a:schemeClr val="tx1"/>
                </a:solidFill>
                <a:effectLst/>
                <a:latin typeface="+mn-lt"/>
                <a:ea typeface="+mn-ea"/>
                <a:cs typeface="+mn-cs"/>
              </a:rPr>
              <a:t>(internalization)</a:t>
            </a:r>
            <a:r>
              <a:rPr lang="zh-TW" altLang="zh-TW" sz="1200" kern="1200" dirty="0" smtClean="0">
                <a:solidFill>
                  <a:schemeClr val="tx1"/>
                </a:solidFill>
                <a:effectLst/>
                <a:latin typeface="+mn-lt"/>
                <a:ea typeface="+mn-ea"/>
                <a:cs typeface="+mn-cs"/>
              </a:rPr>
              <a:t>，是指</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個人接受團體的影響，漸漸團體行為與自己價值觀一致</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a:t>
            </a:r>
          </a:p>
          <a:p>
            <a:pPr lvl="0"/>
            <a:r>
              <a:rPr lang="zh-TW" altLang="zh-TW" sz="1200" kern="1200" dirty="0" smtClean="0">
                <a:solidFill>
                  <a:schemeClr val="tx1"/>
                </a:solidFill>
                <a:effectLst/>
                <a:latin typeface="+mn-lt"/>
                <a:ea typeface="+mn-ea"/>
                <a:cs typeface="+mn-cs"/>
              </a:rPr>
              <a:t>認同</a:t>
            </a:r>
            <a:r>
              <a:rPr lang="en-US" altLang="zh-TW" sz="1200" kern="1200" dirty="0" smtClean="0">
                <a:solidFill>
                  <a:schemeClr val="tx1"/>
                </a:solidFill>
                <a:effectLst/>
                <a:latin typeface="+mn-lt"/>
                <a:ea typeface="+mn-ea"/>
                <a:cs typeface="+mn-cs"/>
              </a:rPr>
              <a:t>(identification)</a:t>
            </a:r>
            <a:r>
              <a:rPr lang="zh-TW" altLang="zh-TW" sz="1200" kern="1200" dirty="0" smtClean="0">
                <a:solidFill>
                  <a:schemeClr val="tx1"/>
                </a:solidFill>
                <a:effectLst/>
                <a:latin typeface="+mn-lt"/>
                <a:ea typeface="+mn-ea"/>
                <a:cs typeface="+mn-cs"/>
              </a:rPr>
              <a:t>，是指</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只要和團體有一定關係，個人會接受他人指示改變自己的行為</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a:t>
            </a:r>
          </a:p>
          <a:p>
            <a:r>
              <a:rPr lang="zh-TW" altLang="zh-TW" sz="1200" kern="1200" dirty="0" smtClean="0">
                <a:solidFill>
                  <a:schemeClr val="tx1"/>
                </a:solidFill>
                <a:effectLst/>
                <a:latin typeface="+mn-lt"/>
                <a:ea typeface="+mn-ea"/>
                <a:cs typeface="+mn-cs"/>
              </a:rPr>
              <a:t>在強制的情況下</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影響個人行為的原因可能是順從</a:t>
            </a:r>
            <a:r>
              <a:rPr lang="en-US" altLang="zh-TW" sz="1200" kern="1200" dirty="0" smtClean="0">
                <a:solidFill>
                  <a:schemeClr val="tx1"/>
                </a:solidFill>
                <a:effectLst/>
                <a:latin typeface="+mn-lt"/>
                <a:ea typeface="+mn-ea"/>
                <a:cs typeface="+mn-cs"/>
              </a:rPr>
              <a:t>(compliance)</a:t>
            </a:r>
            <a:r>
              <a:rPr lang="zh-TW" altLang="zh-TW" sz="1200" kern="1200" dirty="0" smtClean="0">
                <a:solidFill>
                  <a:schemeClr val="tx1"/>
                </a:solidFill>
                <a:effectLst/>
                <a:latin typeface="+mn-lt"/>
                <a:ea typeface="+mn-ea"/>
                <a:cs typeface="+mn-cs"/>
              </a:rPr>
              <a:t>，造成社會影響對於行為意圖有直接的影響；</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例如：為了回應社會的壓力下，造成個人順從</a:t>
            </a:r>
            <a:r>
              <a:rPr lang="en-US" altLang="zh-TW" sz="1200" kern="1200" dirty="0" smtClean="0">
                <a:solidFill>
                  <a:schemeClr val="tx1"/>
                </a:solidFill>
                <a:effectLst/>
                <a:latin typeface="+mn-lt"/>
                <a:ea typeface="+mn-ea"/>
                <a:cs typeface="+mn-cs"/>
              </a:rPr>
              <a:t>(compliance)</a:t>
            </a:r>
            <a:r>
              <a:rPr lang="zh-TW" altLang="zh-TW" sz="1200" kern="1200" dirty="0" smtClean="0">
                <a:solidFill>
                  <a:schemeClr val="tx1"/>
                </a:solidFill>
                <a:effectLst/>
                <a:latin typeface="+mn-lt"/>
                <a:ea typeface="+mn-ea"/>
                <a:cs typeface="+mn-cs"/>
              </a:rPr>
              <a:t>他人，而改變本身以符合社會。</a:t>
            </a:r>
            <a:r>
              <a:rPr lang="en-US" altLang="zh-TW" sz="1200" kern="1200" dirty="0" smtClean="0">
                <a:solidFill>
                  <a:schemeClr val="tx1"/>
                </a:solidFill>
                <a:effectLst/>
                <a:latin typeface="+mn-lt"/>
                <a:ea typeface="+mn-ea"/>
                <a:cs typeface="+mn-cs"/>
              </a:rPr>
              <a:t>)</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相反，在自願的情況下</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操作相關科技的話，影響個人行為的原因為內化</a:t>
            </a:r>
            <a:r>
              <a:rPr lang="en-US" altLang="zh-TW" sz="1200" kern="1200" dirty="0" smtClean="0">
                <a:solidFill>
                  <a:schemeClr val="tx1"/>
                </a:solidFill>
                <a:effectLst/>
                <a:latin typeface="+mn-lt"/>
                <a:ea typeface="+mn-ea"/>
                <a:cs typeface="+mn-cs"/>
              </a:rPr>
              <a:t>(internalization)</a:t>
            </a:r>
            <a:r>
              <a:rPr lang="zh-TW" altLang="zh-TW" sz="1200" kern="1200" dirty="0" smtClean="0">
                <a:solidFill>
                  <a:schemeClr val="tx1"/>
                </a:solidFill>
                <a:effectLst/>
                <a:latin typeface="+mn-lt"/>
                <a:ea typeface="+mn-ea"/>
                <a:cs typeface="+mn-cs"/>
              </a:rPr>
              <a:t>與認同</a:t>
            </a:r>
            <a:r>
              <a:rPr lang="en-US" altLang="zh-TW" sz="1200" kern="1200" dirty="0" smtClean="0">
                <a:solidFill>
                  <a:schemeClr val="tx1"/>
                </a:solidFill>
                <a:effectLst/>
                <a:latin typeface="+mn-lt"/>
                <a:ea typeface="+mn-ea"/>
                <a:cs typeface="+mn-cs"/>
              </a:rPr>
              <a:t>(identification)</a:t>
            </a:r>
            <a:r>
              <a:rPr lang="zh-TW" altLang="zh-TW" sz="1200" kern="1200" dirty="0" smtClean="0">
                <a:solidFill>
                  <a:schemeClr val="tx1"/>
                </a:solidFill>
                <a:effectLst/>
                <a:latin typeface="+mn-lt"/>
                <a:ea typeface="+mn-ea"/>
                <a:cs typeface="+mn-cs"/>
              </a:rPr>
              <a:t>。</a:t>
            </a: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51</a:t>
            </a:fld>
            <a:endParaRPr lang="zh-TW" altLang="en-US"/>
          </a:p>
        </p:txBody>
      </p:sp>
    </p:spTree>
    <p:extLst>
      <p:ext uri="{BB962C8B-B14F-4D97-AF65-F5344CB8AC3E}">
        <p14:creationId xmlns:p14="http://schemas.microsoft.com/office/powerpoint/2010/main" val="4038144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t>模型和構成元素的描述</a:t>
            </a:r>
            <a:endParaRPr lang="en-US" altLang="zh-CN" sz="2800" dirty="0"/>
          </a:p>
          <a:p>
            <a:endParaRPr lang="en-US" dirty="0"/>
          </a:p>
          <a:p>
            <a:pPr rtl="0"/>
            <a:r>
              <a:rPr lang="en-US" altLang="zh-TW" sz="1200" b="0" i="0" u="none" strike="noStrike" kern="1200" dirty="0">
                <a:solidFill>
                  <a:schemeClr val="tx1"/>
                </a:solidFill>
                <a:effectLst/>
                <a:latin typeface="+mn-lt"/>
                <a:ea typeface="+mn-ea"/>
                <a:cs typeface="+mn-cs"/>
              </a:rPr>
              <a:t>Figure</a:t>
            </a:r>
            <a:r>
              <a:rPr lang="zh-TW"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1</a:t>
            </a:r>
            <a:r>
              <a:rPr lang="zh-TW" altLang="en-US"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展示了一類模型，解釋個體接受</a:t>
            </a:r>
            <a:r>
              <a:rPr lang="zh-TW" altLang="en-US" sz="1200" b="0" i="0" u="none" strike="noStrike" kern="1200" dirty="0">
                <a:solidFill>
                  <a:schemeClr val="tx1"/>
                </a:solidFill>
                <a:effectLst/>
                <a:latin typeface="+mn-lt"/>
                <a:ea typeface="+mn-ea"/>
                <a:cs typeface="+mn-cs"/>
              </a:rPr>
              <a:t>資訊</a:t>
            </a:r>
            <a:r>
              <a:rPr lang="zh-CN" altLang="en-US" sz="1200" b="0" i="0" u="none" strike="noStrike" kern="1200" dirty="0">
                <a:solidFill>
                  <a:schemeClr val="tx1"/>
                </a:solidFill>
                <a:effectLst/>
                <a:latin typeface="+mn-lt"/>
                <a:ea typeface="+mn-ea"/>
                <a:cs typeface="+mn-cs"/>
              </a:rPr>
              <a:t>技術的基本概念框架，這些技術也構成了本研究的基礎。</a:t>
            </a:r>
            <a:endParaRPr lang="en-US" altLang="zh-CN" sz="1200" b="0" i="0" u="none" strike="noStrike" kern="1200" dirty="0">
              <a:solidFill>
                <a:schemeClr val="tx1"/>
              </a:solidFill>
              <a:effectLst/>
              <a:latin typeface="+mn-lt"/>
              <a:ea typeface="+mn-ea"/>
              <a:cs typeface="+mn-cs"/>
            </a:endParaRPr>
          </a:p>
          <a:p>
            <a:pPr rtl="0"/>
            <a:endParaRPr lang="en-US" altLang="zh-CN" sz="1200" b="0" i="0" u="none" strike="noStrike" kern="1200" dirty="0">
              <a:solidFill>
                <a:schemeClr val="tx1"/>
              </a:solidFill>
              <a:effectLst/>
              <a:latin typeface="+mn-lt"/>
              <a:ea typeface="+mn-ea"/>
              <a:cs typeface="+mn-cs"/>
            </a:endParaRPr>
          </a:p>
          <a:p>
            <a:pPr rtl="0"/>
            <a:r>
              <a:rPr lang="en-US" altLang="zh-TW" sz="1200" b="0" i="0" u="none" strike="noStrike" kern="1200" dirty="0">
                <a:solidFill>
                  <a:schemeClr val="tx1"/>
                </a:solidFill>
                <a:effectLst/>
                <a:latin typeface="+mn-lt"/>
                <a:ea typeface="+mn-ea"/>
                <a:cs typeface="+mn-cs"/>
              </a:rPr>
              <a:t>Table</a:t>
            </a:r>
            <a:r>
              <a:rPr lang="zh-TW"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描述了八種主要競爭理論模型，並定義了其使用意圖或用法的理論決定因素。</a:t>
            </a:r>
            <a:endParaRPr lang="en-US" altLang="zh-CN" sz="1200" b="0" i="0" u="none" strike="noStrike" kern="1200" dirty="0">
              <a:solidFill>
                <a:schemeClr val="tx1"/>
              </a:solidFill>
              <a:effectLst/>
              <a:latin typeface="+mn-lt"/>
              <a:ea typeface="+mn-ea"/>
              <a:cs typeface="+mn-cs"/>
            </a:endParaRPr>
          </a:p>
          <a:p>
            <a:pPr rtl="0"/>
            <a:r>
              <a:rPr lang="zh-CN" altLang="en-US" sz="1200" b="0" i="0" u="none" strike="noStrike" kern="1200" dirty="0">
                <a:solidFill>
                  <a:schemeClr val="tx1"/>
                </a:solidFill>
                <a:effectLst/>
                <a:latin typeface="+mn-lt"/>
                <a:ea typeface="+mn-ea"/>
                <a:cs typeface="+mn-cs"/>
              </a:rPr>
              <a:t>在八個模型中總共有</a:t>
            </a:r>
            <a:r>
              <a:rPr lang="zh-TW"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32</a:t>
            </a:r>
            <a:r>
              <a:rPr lang="zh-TW" altLang="en-US"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個</a:t>
            </a:r>
            <a:r>
              <a:rPr lang="zh-TW" altLang="en-US" sz="1200" b="0" i="0" u="none" strike="noStrike" kern="1200" dirty="0">
                <a:solidFill>
                  <a:schemeClr val="tx1"/>
                </a:solidFill>
                <a:effectLst/>
                <a:latin typeface="+mn-lt"/>
                <a:ea typeface="+mn-ea"/>
                <a:cs typeface="+mn-cs"/>
              </a:rPr>
              <a:t> </a:t>
            </a:r>
            <a:r>
              <a:rPr lang="en-US" altLang="zh-TW" sz="1200" b="0" i="0" u="none" strike="noStrike" kern="1200" dirty="0">
                <a:solidFill>
                  <a:schemeClr val="tx1"/>
                </a:solidFill>
                <a:effectLst/>
                <a:latin typeface="+mn-lt"/>
                <a:ea typeface="+mn-ea"/>
                <a:cs typeface="+mn-cs"/>
              </a:rPr>
              <a:t>Core</a:t>
            </a:r>
            <a:r>
              <a:rPr lang="zh-TW" altLang="en-US" sz="1200" b="0" i="0" u="none" strike="noStrike" kern="1200" dirty="0">
                <a:solidFill>
                  <a:schemeClr val="tx1"/>
                </a:solidFill>
                <a:effectLst/>
                <a:latin typeface="+mn-lt"/>
                <a:ea typeface="+mn-ea"/>
                <a:cs typeface="+mn-cs"/>
              </a:rPr>
              <a:t> </a:t>
            </a:r>
            <a:r>
              <a:rPr lang="en-US" altLang="zh-TW" sz="1200" b="0" i="0" u="none" strike="noStrike" kern="1200" dirty="0">
                <a:solidFill>
                  <a:schemeClr val="tx1"/>
                </a:solidFill>
                <a:effectLst/>
                <a:latin typeface="+mn-lt"/>
                <a:ea typeface="+mn-ea"/>
                <a:cs typeface="+mn-cs"/>
              </a:rPr>
              <a:t>Constructs</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pPr rtl="0"/>
            <a:r>
              <a:rPr lang="zh-CN" altLang="en-US" sz="1200" b="0" i="0" u="none" strike="noStrike" kern="1200" dirty="0">
                <a:solidFill>
                  <a:schemeClr val="tx1"/>
                </a:solidFill>
                <a:effectLst/>
                <a:latin typeface="+mn-lt"/>
                <a:ea typeface="+mn-ea"/>
                <a:cs typeface="+mn-cs"/>
              </a:rPr>
              <a:t>表</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列出了與這些模型相關的四個關鍵調節變量（經驗，自願性，性別和年齡）。</a:t>
            </a:r>
            <a:r>
              <a:rPr lang="zh-CN" altLang="en-US" dirty="0"/>
              <a:t/>
            </a:r>
            <a:br>
              <a:rPr lang="zh-CN" altLang="en-US" dirty="0"/>
            </a:br>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5</a:t>
            </a:fld>
            <a:endParaRPr lang="en-US"/>
          </a:p>
        </p:txBody>
      </p:sp>
    </p:spTree>
    <p:extLst>
      <p:ext uri="{BB962C8B-B14F-4D97-AF65-F5344CB8AC3E}">
        <p14:creationId xmlns:p14="http://schemas.microsoft.com/office/powerpoint/2010/main" val="3162534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隨著年齡的增加，發現年長的工作者因為與他人的聯繫較多，所以可能使</a:t>
            </a:r>
            <a:r>
              <a:rPr lang="en-US" altLang="zh-TW" sz="1200" kern="1200" dirty="0" smtClean="0">
                <a:solidFill>
                  <a:schemeClr val="tx1"/>
                </a:solidFill>
                <a:effectLst/>
                <a:latin typeface="+mn-lt"/>
                <a:ea typeface="+mn-ea"/>
                <a:cs typeface="+mn-cs"/>
              </a:rPr>
              <a:t>social influence</a:t>
            </a:r>
            <a:r>
              <a:rPr lang="zh-TW" altLang="zh-TW" sz="1200" kern="1200" dirty="0" smtClean="0">
                <a:solidFill>
                  <a:schemeClr val="tx1"/>
                </a:solidFill>
                <a:effectLst/>
                <a:latin typeface="+mn-lt"/>
                <a:ea typeface="+mn-ea"/>
                <a:cs typeface="+mn-cs"/>
              </a:rPr>
              <a:t>的顯著性提升，但卻隨著經驗的增加而下降。</a:t>
            </a: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52</a:t>
            </a:fld>
            <a:endParaRPr lang="zh-TW" altLang="en-US"/>
          </a:p>
        </p:txBody>
      </p:sp>
    </p:spTree>
    <p:extLst>
      <p:ext uri="{BB962C8B-B14F-4D97-AF65-F5344CB8AC3E}">
        <p14:creationId xmlns:p14="http://schemas.microsoft.com/office/powerpoint/2010/main" val="2681226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在行為意圖上</a:t>
            </a:r>
            <a:r>
              <a:rPr lang="en-US" altLang="zh-TW" sz="1200" kern="1200" dirty="0" smtClean="0">
                <a:solidFill>
                  <a:schemeClr val="tx1"/>
                </a:solidFill>
                <a:effectLst/>
                <a:latin typeface="+mn-lt"/>
                <a:ea typeface="+mn-ea"/>
                <a:cs typeface="+mn-cs"/>
              </a:rPr>
              <a:t>Social Influence</a:t>
            </a:r>
            <a:r>
              <a:rPr lang="zh-TW" altLang="zh-TW" sz="1200" kern="1200" dirty="0" smtClean="0">
                <a:solidFill>
                  <a:schemeClr val="tx1"/>
                </a:solidFill>
                <a:effectLst/>
                <a:latin typeface="+mn-lt"/>
                <a:ea typeface="+mn-ea"/>
                <a:cs typeface="+mn-cs"/>
              </a:rPr>
              <a:t>的影響將透過性別、年齡、自願性與經驗</a:t>
            </a:r>
            <a:r>
              <a:rPr lang="en-US" altLang="zh-TW" sz="1200" kern="1200" dirty="0" smtClean="0">
                <a:solidFill>
                  <a:schemeClr val="tx1"/>
                </a:solidFill>
                <a:effectLst/>
                <a:latin typeface="+mn-lt"/>
                <a:ea typeface="+mn-ea"/>
                <a:cs typeface="+mn-cs"/>
              </a:rPr>
              <a:t>4</a:t>
            </a:r>
            <a:r>
              <a:rPr lang="zh-TW" altLang="zh-TW" sz="1200" kern="1200" dirty="0" smtClean="0">
                <a:solidFill>
                  <a:schemeClr val="tx1"/>
                </a:solidFill>
                <a:effectLst/>
                <a:latin typeface="+mn-lt"/>
                <a:ea typeface="+mn-ea"/>
                <a:cs typeface="+mn-cs"/>
              </a:rPr>
              <a:t>個變數做調節，尤其是對於女性的影響更為強烈，特別是年長的女性，與早期階段的經驗。</a:t>
            </a:r>
          </a:p>
          <a:p>
            <a:pPr eaLnBrk="1" hangingPunct="1"/>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53</a:t>
            </a:fld>
            <a:endParaRPr lang="zh-TW" altLang="en-US"/>
          </a:p>
        </p:txBody>
      </p:sp>
    </p:spTree>
    <p:extLst>
      <p:ext uri="{BB962C8B-B14F-4D97-AF65-F5344CB8AC3E}">
        <p14:creationId xmlns:p14="http://schemas.microsoft.com/office/powerpoint/2010/main" val="1848808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定義：個人認為組織及科技基礎建設的存在支援著該系統的使用。</a:t>
            </a:r>
          </a:p>
          <a:p>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意指個人受到組織與相關科技方面對於系統使用的支持程度。</a:t>
            </a:r>
            <a:r>
              <a:rPr lang="en-US" altLang="zh-TW" sz="1200" kern="1200" dirty="0" smtClean="0">
                <a:solidFill>
                  <a:schemeClr val="tx1"/>
                </a:solidFill>
                <a:effectLst/>
                <a:latin typeface="+mn-lt"/>
                <a:ea typeface="+mn-ea"/>
                <a:cs typeface="+mn-cs"/>
              </a:rPr>
              <a:t>EX</a:t>
            </a:r>
            <a:r>
              <a:rPr lang="zh-TW" altLang="zh-TW" sz="1200" kern="1200" dirty="0" smtClean="0">
                <a:solidFill>
                  <a:schemeClr val="tx1"/>
                </a:solidFill>
                <a:effectLst/>
                <a:latin typeface="+mn-lt"/>
                <a:ea typeface="+mn-ea"/>
                <a:cs typeface="+mn-cs"/>
              </a:rPr>
              <a:t>：公司或組織是否支持你使用系統。</a:t>
            </a:r>
          </a:p>
          <a:p>
            <a:pPr eaLnBrk="1" hangingPunct="1"/>
            <a:r>
              <a:rPr lang="zh-TW" altLang="zh-TW" sz="1200" kern="1200" dirty="0" smtClean="0">
                <a:solidFill>
                  <a:schemeClr val="tx1"/>
                </a:solidFill>
                <a:effectLst/>
                <a:latin typeface="+mn-lt"/>
                <a:ea typeface="+mn-ea"/>
                <a:cs typeface="+mn-cs"/>
              </a:rPr>
              <a:t>這些</a:t>
            </a:r>
            <a:r>
              <a:rPr lang="en-US" altLang="zh-TW" sz="1200" kern="1200" dirty="0" smtClean="0">
                <a:solidFill>
                  <a:schemeClr val="tx1"/>
                </a:solidFill>
                <a:effectLst/>
                <a:latin typeface="+mn-lt"/>
                <a:ea typeface="+mn-ea"/>
                <a:cs typeface="+mn-cs"/>
              </a:rPr>
              <a:t>constructs</a:t>
            </a:r>
            <a:r>
              <a:rPr lang="zh-TW" altLang="zh-TW" sz="1200" kern="1200" dirty="0" smtClean="0">
                <a:solidFill>
                  <a:schemeClr val="tx1"/>
                </a:solidFill>
                <a:effectLst/>
                <a:latin typeface="+mn-lt"/>
                <a:ea typeface="+mn-ea"/>
                <a:cs typeface="+mn-cs"/>
              </a:rPr>
              <a:t>的實施包含了各個方面的技術或組織環境，目的是在於</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消除使用的障礙</a:t>
            </a:r>
            <a:endParaRPr lang="en-US" altLang="zh-TW" sz="1200" kern="1200" dirty="0" smtClean="0">
              <a:solidFill>
                <a:schemeClr val="tx1"/>
              </a:solidFill>
              <a:effectLst/>
              <a:latin typeface="+mn-lt"/>
              <a:ea typeface="+mn-ea"/>
              <a:cs typeface="+mn-cs"/>
            </a:endParaRPr>
          </a:p>
          <a:p>
            <a:pPr lvl="0"/>
            <a:r>
              <a:rPr lang="en-US" altLang="zh-TW" sz="1200" kern="1200" dirty="0" smtClean="0">
                <a:solidFill>
                  <a:schemeClr val="tx1"/>
                </a:solidFill>
                <a:effectLst/>
                <a:latin typeface="+mn-lt"/>
                <a:ea typeface="+mn-ea"/>
                <a:cs typeface="+mn-cs"/>
              </a:rPr>
              <a:t>perceived behavioral control</a:t>
            </a:r>
            <a:r>
              <a:rPr lang="zh-TW" altLang="zh-TW" sz="1200" kern="1200" dirty="0" smtClean="0">
                <a:solidFill>
                  <a:schemeClr val="tx1"/>
                </a:solidFill>
                <a:effectLst/>
                <a:latin typeface="+mn-lt"/>
                <a:ea typeface="+mn-ea"/>
                <a:cs typeface="+mn-cs"/>
              </a:rPr>
              <a:t>的部分泛指使用者對系統的自我效能（</a:t>
            </a:r>
            <a:r>
              <a:rPr lang="en-US" altLang="zh-TW" sz="1200" kern="1200" dirty="0" smtClean="0">
                <a:solidFill>
                  <a:schemeClr val="tx1"/>
                </a:solidFill>
                <a:effectLst/>
                <a:latin typeface="+mn-lt"/>
                <a:ea typeface="+mn-ea"/>
                <a:cs typeface="+mn-cs"/>
              </a:rPr>
              <a:t>self-efficacy</a:t>
            </a:r>
            <a:r>
              <a:rPr lang="zh-TW" altLang="zh-TW" sz="1200" kern="1200" dirty="0" smtClean="0">
                <a:solidFill>
                  <a:schemeClr val="tx1"/>
                </a:solidFill>
                <a:effectLst/>
                <a:latin typeface="+mn-lt"/>
                <a:ea typeface="+mn-ea"/>
                <a:cs typeface="+mn-cs"/>
              </a:rPr>
              <a:t>）認定，也就是使用者對自己能否操作系統的判斷；</a:t>
            </a:r>
          </a:p>
          <a:p>
            <a:pPr lvl="0"/>
            <a:r>
              <a:rPr lang="en-US" altLang="zh-TW" sz="1200" kern="1200" dirty="0" smtClean="0">
                <a:solidFill>
                  <a:schemeClr val="tx1"/>
                </a:solidFill>
                <a:effectLst/>
                <a:latin typeface="+mn-lt"/>
                <a:ea typeface="+mn-ea"/>
                <a:cs typeface="+mn-cs"/>
              </a:rPr>
              <a:t>facilitating conditions(</a:t>
            </a:r>
            <a:r>
              <a:rPr lang="zh-TW" altLang="zh-TW" sz="1200" kern="1200" dirty="0" smtClean="0">
                <a:solidFill>
                  <a:schemeClr val="tx1"/>
                </a:solidFill>
                <a:effectLst/>
                <a:latin typeface="+mn-lt"/>
                <a:ea typeface="+mn-ea"/>
                <a:cs typeface="+mn-cs"/>
              </a:rPr>
              <a:t>促進條件</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是指客觀環境所提供的技術協助；</a:t>
            </a:r>
          </a:p>
          <a:p>
            <a:r>
              <a:rPr lang="en-US" altLang="zh-TW" sz="1200" kern="1200" dirty="0" smtClean="0">
                <a:solidFill>
                  <a:schemeClr val="tx1"/>
                </a:solidFill>
                <a:effectLst/>
                <a:latin typeface="+mn-lt"/>
                <a:ea typeface="+mn-ea"/>
                <a:cs typeface="+mn-cs"/>
              </a:rPr>
              <a:t>compatibility(</a:t>
            </a:r>
            <a:r>
              <a:rPr lang="zh-TW" altLang="zh-TW" sz="1200" kern="1200" dirty="0" smtClean="0">
                <a:solidFill>
                  <a:schemeClr val="tx1"/>
                </a:solidFill>
                <a:effectLst/>
                <a:latin typeface="+mn-lt"/>
                <a:ea typeface="+mn-ea"/>
                <a:cs typeface="+mn-cs"/>
              </a:rPr>
              <a:t>相容性</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則是系統與組織價值的「一致性」（</a:t>
            </a:r>
            <a:r>
              <a:rPr lang="en-US" altLang="zh-TW" sz="1200" kern="1200" dirty="0" smtClean="0">
                <a:solidFill>
                  <a:schemeClr val="tx1"/>
                </a:solidFill>
                <a:effectLst/>
                <a:latin typeface="+mn-lt"/>
                <a:ea typeface="+mn-ea"/>
                <a:cs typeface="+mn-cs"/>
              </a:rPr>
              <a:t>consistency</a:t>
            </a:r>
            <a:r>
              <a:rPr lang="zh-TW" altLang="zh-TW" sz="1200" kern="1200" dirty="0" smtClean="0">
                <a:solidFill>
                  <a:schemeClr val="tx1"/>
                </a:solidFill>
                <a:effectLst/>
                <a:latin typeface="+mn-lt"/>
                <a:ea typeface="+mn-ea"/>
                <a:cs typeface="+mn-cs"/>
              </a:rPr>
              <a:t>）</a:t>
            </a: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54</a:t>
            </a:fld>
            <a:endParaRPr lang="zh-TW" altLang="en-US"/>
          </a:p>
        </p:txBody>
      </p:sp>
    </p:spTree>
    <p:extLst>
      <p:ext uri="{BB962C8B-B14F-4D97-AF65-F5344CB8AC3E}">
        <p14:creationId xmlns:p14="http://schemas.microsoft.com/office/powerpoint/2010/main" val="3678690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因為支援的基礎建設已經被</a:t>
            </a:r>
            <a:r>
              <a:rPr lang="en-US" altLang="zh-TW" sz="1200" kern="1200" dirty="0" smtClean="0">
                <a:solidFill>
                  <a:schemeClr val="tx1"/>
                </a:solidFill>
                <a:effectLst/>
                <a:latin typeface="+mn-lt"/>
                <a:ea typeface="+mn-ea"/>
                <a:cs typeface="+mn-cs"/>
              </a:rPr>
              <a:t>effort expectancy constructs</a:t>
            </a:r>
            <a:r>
              <a:rPr lang="zh-TW" altLang="zh-TW" sz="1200" kern="1200" dirty="0" smtClean="0">
                <a:solidFill>
                  <a:schemeClr val="tx1"/>
                </a:solidFill>
                <a:effectLst/>
                <a:latin typeface="+mn-lt"/>
                <a:ea typeface="+mn-ea"/>
                <a:cs typeface="+mn-cs"/>
              </a:rPr>
              <a:t>中的使用容易程度所取代了</a:t>
            </a:r>
          </a:p>
          <a:p>
            <a:pPr eaLnBrk="1" hangingPunct="1"/>
            <a:r>
              <a:rPr lang="zh-TW" altLang="zh-TW" sz="1200" kern="1200" dirty="0" smtClean="0">
                <a:solidFill>
                  <a:schemeClr val="tx1"/>
                </a:solidFill>
                <a:effectLst/>
                <a:latin typeface="+mn-lt"/>
                <a:ea typeface="+mn-ea"/>
                <a:cs typeface="+mn-cs"/>
              </a:rPr>
              <a:t>當</a:t>
            </a:r>
            <a:r>
              <a:rPr lang="en-US" altLang="zh-TW" sz="1200" kern="1200" dirty="0" smtClean="0">
                <a:solidFill>
                  <a:schemeClr val="tx1"/>
                </a:solidFill>
                <a:effectLst/>
                <a:latin typeface="+mn-lt"/>
                <a:ea typeface="+mn-ea"/>
                <a:cs typeface="+mn-cs"/>
              </a:rPr>
              <a:t>performance</a:t>
            </a:r>
            <a:r>
              <a:rPr lang="zh-TW" altLang="zh-TW" sz="1200" kern="1200" dirty="0" smtClean="0">
                <a:solidFill>
                  <a:schemeClr val="tx1"/>
                </a:solidFill>
                <a:effectLst/>
                <a:latin typeface="+mn-lt"/>
                <a:ea typeface="+mn-ea"/>
                <a:cs typeface="+mn-cs"/>
              </a:rPr>
              <a:t>與</a:t>
            </a:r>
            <a:r>
              <a:rPr lang="en-US" altLang="zh-TW" sz="1200" kern="1200" dirty="0" smtClean="0">
                <a:solidFill>
                  <a:schemeClr val="tx1"/>
                </a:solidFill>
                <a:effectLst/>
                <a:latin typeface="+mn-lt"/>
                <a:ea typeface="+mn-ea"/>
                <a:cs typeface="+mn-cs"/>
              </a:rPr>
              <a:t>effort expectancy</a:t>
            </a:r>
            <a:r>
              <a:rPr lang="zh-TW" altLang="zh-TW" sz="1200" kern="1200" dirty="0" smtClean="0">
                <a:solidFill>
                  <a:schemeClr val="tx1"/>
                </a:solidFill>
                <a:effectLst/>
                <a:latin typeface="+mn-lt"/>
                <a:ea typeface="+mn-ea"/>
                <a:cs typeface="+mn-cs"/>
              </a:rPr>
              <a:t>兩者都存在時，</a:t>
            </a:r>
            <a:r>
              <a:rPr lang="en-US" altLang="zh-TW" sz="1200" kern="1200" dirty="0" smtClean="0">
                <a:solidFill>
                  <a:schemeClr val="tx1"/>
                </a:solidFill>
                <a:effectLst/>
                <a:latin typeface="+mn-lt"/>
                <a:ea typeface="+mn-ea"/>
                <a:cs typeface="+mn-cs"/>
              </a:rPr>
              <a:t>facilitating conditions</a:t>
            </a:r>
            <a:r>
              <a:rPr lang="zh-TW" altLang="zh-TW" sz="1200" kern="1200" dirty="0" smtClean="0">
                <a:solidFill>
                  <a:schemeClr val="tx1"/>
                </a:solidFill>
                <a:effectLst/>
                <a:latin typeface="+mn-lt"/>
                <a:ea typeface="+mn-ea"/>
                <a:cs typeface="+mn-cs"/>
              </a:rPr>
              <a:t>則在行為意圖的預測上將會變得不顯著。</a:t>
            </a: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56</a:t>
            </a:fld>
            <a:endParaRPr lang="zh-TW" altLang="en-US"/>
          </a:p>
        </p:txBody>
      </p:sp>
    </p:spTree>
    <p:extLst>
      <p:ext uri="{BB962C8B-B14F-4D97-AF65-F5344CB8AC3E}">
        <p14:creationId xmlns:p14="http://schemas.microsoft.com/office/powerpoint/2010/main" val="3500015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Age</a:t>
            </a:r>
            <a:r>
              <a:rPr lang="zh-TW" altLang="zh-TW" sz="1200" kern="1200" dirty="0" smtClean="0">
                <a:solidFill>
                  <a:schemeClr val="tx1"/>
                </a:solidFill>
                <a:effectLst/>
                <a:latin typeface="+mn-lt"/>
                <a:ea typeface="+mn-ea"/>
                <a:cs typeface="+mn-cs"/>
              </a:rPr>
              <a:t>方面</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組織心理學家指出，年長的工作者更加重視在工作上得到幫助與援助。</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Experience</a:t>
            </a:r>
            <a:r>
              <a:rPr lang="zh-TW" altLang="zh-TW" sz="1200" kern="1200" dirty="0" smtClean="0">
                <a:solidFill>
                  <a:schemeClr val="tx1"/>
                </a:solidFill>
                <a:effectLst/>
                <a:latin typeface="+mn-lt"/>
                <a:ea typeface="+mn-ea"/>
                <a:cs typeface="+mn-cs"/>
              </a:rPr>
              <a:t>方面</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當科技的使用者隨著經驗的增加，而幫助與支援找到了多種方法，消除障礙以持續使用。</a:t>
            </a: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57</a:t>
            </a:fld>
            <a:endParaRPr lang="zh-TW" altLang="en-US"/>
          </a:p>
        </p:txBody>
      </p:sp>
    </p:spTree>
    <p:extLst>
      <p:ext uri="{BB962C8B-B14F-4D97-AF65-F5344CB8AC3E}">
        <p14:creationId xmlns:p14="http://schemas.microsoft.com/office/powerpoint/2010/main" val="542144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在使用行為上</a:t>
            </a:r>
            <a:r>
              <a:rPr lang="en-US" altLang="zh-TW" sz="1200" kern="1200" dirty="0" smtClean="0">
                <a:solidFill>
                  <a:schemeClr val="tx1"/>
                </a:solidFill>
                <a:effectLst/>
                <a:latin typeface="+mn-lt"/>
                <a:ea typeface="+mn-ea"/>
                <a:cs typeface="+mn-cs"/>
              </a:rPr>
              <a:t>facilitating conditions</a:t>
            </a:r>
            <a:r>
              <a:rPr lang="zh-TW" altLang="zh-TW" sz="1200" kern="1200" dirty="0" smtClean="0">
                <a:solidFill>
                  <a:schemeClr val="tx1"/>
                </a:solidFill>
                <a:effectLst/>
                <a:latin typeface="+mn-lt"/>
                <a:ea typeface="+mn-ea"/>
                <a:cs typeface="+mn-cs"/>
              </a:rPr>
              <a:t>的影響將透過年齡與經驗</a:t>
            </a:r>
            <a:r>
              <a:rPr lang="en-US" altLang="zh-TW" sz="1200" kern="1200" dirty="0" smtClean="0">
                <a:solidFill>
                  <a:schemeClr val="tx1"/>
                </a:solidFill>
                <a:effectLst/>
                <a:latin typeface="+mn-lt"/>
                <a:ea typeface="+mn-ea"/>
                <a:cs typeface="+mn-cs"/>
              </a:rPr>
              <a:t>2</a:t>
            </a:r>
            <a:r>
              <a:rPr lang="zh-TW" altLang="zh-TW" sz="1200" kern="1200" dirty="0" smtClean="0">
                <a:solidFill>
                  <a:schemeClr val="tx1"/>
                </a:solidFill>
                <a:effectLst/>
                <a:latin typeface="+mn-lt"/>
                <a:ea typeface="+mn-ea"/>
                <a:cs typeface="+mn-cs"/>
              </a:rPr>
              <a:t>個變數做調節，尤其是對於對於年長的工作者的影響更為強烈，特別是</a:t>
            </a:r>
            <a:r>
              <a:rPr lang="zh-TW" altLang="en-US" sz="1200" kern="1200" dirty="0" smtClean="0">
                <a:solidFill>
                  <a:schemeClr val="tx1"/>
                </a:solidFill>
                <a:effectLst/>
                <a:latin typeface="+mn-lt"/>
                <a:ea typeface="+mn-ea"/>
                <a:cs typeface="+mn-cs"/>
              </a:rPr>
              <a:t>在</a:t>
            </a:r>
            <a:r>
              <a:rPr lang="zh-TW" altLang="zh-TW" sz="1200" kern="1200" dirty="0" smtClean="0">
                <a:solidFill>
                  <a:schemeClr val="tx1"/>
                </a:solidFill>
                <a:effectLst/>
                <a:latin typeface="+mn-lt"/>
                <a:ea typeface="+mn-ea"/>
                <a:cs typeface="+mn-cs"/>
              </a:rPr>
              <a:t>經驗</a:t>
            </a:r>
            <a:r>
              <a:rPr lang="zh-TW" altLang="en-US" sz="1200" kern="1200" dirty="0" smtClean="0">
                <a:solidFill>
                  <a:schemeClr val="tx1"/>
                </a:solidFill>
                <a:effectLst/>
                <a:latin typeface="+mn-lt"/>
                <a:ea typeface="+mn-ea"/>
                <a:cs typeface="+mn-cs"/>
              </a:rPr>
              <a:t>增加的時候</a:t>
            </a:r>
            <a:endParaRPr lang="zh-TW"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58</a:t>
            </a:fld>
            <a:endParaRPr lang="zh-TW" altLang="en-US"/>
          </a:p>
        </p:txBody>
      </p:sp>
    </p:spTree>
    <p:extLst>
      <p:ext uri="{BB962C8B-B14F-4D97-AF65-F5344CB8AC3E}">
        <p14:creationId xmlns:p14="http://schemas.microsoft.com/office/powerpoint/2010/main" val="2523029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smtClean="0">
                <a:latin typeface="Arial" panose="020B0604020202020204" pitchFamily="34" charset="0"/>
              </a:rPr>
              <a:t>自我效能＆焦慮在容易使用的前提下</a:t>
            </a:r>
            <a:r>
              <a:rPr lang="en-US" altLang="zh-TW" dirty="0" smtClean="0">
                <a:latin typeface="Arial" panose="020B0604020202020204" pitchFamily="34" charset="0"/>
              </a:rPr>
              <a:t>,</a:t>
            </a:r>
            <a:r>
              <a:rPr lang="zh-TW" altLang="en-US" dirty="0" smtClean="0">
                <a:latin typeface="Arial" panose="020B0604020202020204" pitchFamily="34" charset="0"/>
              </a:rPr>
              <a:t>也會變的不顯著（已經容易使用了</a:t>
            </a:r>
            <a:r>
              <a:rPr lang="en-US" altLang="zh-TW" dirty="0" smtClean="0">
                <a:latin typeface="Arial" panose="020B0604020202020204" pitchFamily="34" charset="0"/>
              </a:rPr>
              <a:t>,</a:t>
            </a:r>
            <a:r>
              <a:rPr lang="zh-TW" altLang="en-US" dirty="0" smtClean="0">
                <a:latin typeface="Arial" panose="020B0604020202020204" pitchFamily="34" charset="0"/>
              </a:rPr>
              <a:t>不會需要要求本身的效能</a:t>
            </a:r>
            <a:r>
              <a:rPr lang="en-US" altLang="zh-TW" dirty="0" smtClean="0">
                <a:latin typeface="Arial" panose="020B0604020202020204" pitchFamily="34" charset="0"/>
              </a:rPr>
              <a:t>,</a:t>
            </a:r>
            <a:r>
              <a:rPr lang="zh-TW" altLang="en-US" dirty="0" smtClean="0">
                <a:latin typeface="Arial" panose="020B0604020202020204" pitchFamily="34" charset="0"/>
              </a:rPr>
              <a:t>使用者也不會焦慮）</a:t>
            </a:r>
          </a:p>
          <a:p>
            <a:pPr eaLnBrk="1" hangingPunct="1"/>
            <a:r>
              <a:rPr lang="en-US" altLang="zh-TW" dirty="0" smtClean="0">
                <a:latin typeface="Arial" panose="020B0604020202020204" pitchFamily="34" charset="0"/>
              </a:rPr>
              <a:t>self-efficacy</a:t>
            </a:r>
            <a:r>
              <a:rPr lang="zh-TW" altLang="en-US" dirty="0" smtClean="0">
                <a:latin typeface="Arial" panose="020B0604020202020204" pitchFamily="34" charset="0"/>
              </a:rPr>
              <a:t>及</a:t>
            </a:r>
            <a:r>
              <a:rPr lang="en-US" altLang="zh-TW" dirty="0" smtClean="0">
                <a:latin typeface="Arial" panose="020B0604020202020204" pitchFamily="34" charset="0"/>
              </a:rPr>
              <a:t>anxiety</a:t>
            </a:r>
            <a:r>
              <a:rPr lang="zh-TW" altLang="en-US" dirty="0" smtClean="0">
                <a:latin typeface="Arial" panose="020B0604020202020204" pitchFamily="34" charset="0"/>
              </a:rPr>
              <a:t>是透過” 知覺易用性，</a:t>
            </a:r>
            <a:r>
              <a:rPr lang="en-US" altLang="zh-TW" dirty="0" smtClean="0">
                <a:latin typeface="Arial" panose="020B0604020202020204" pitchFamily="34" charset="0"/>
              </a:rPr>
              <a:t>perceived ease of use”</a:t>
            </a:r>
            <a:r>
              <a:rPr lang="zh-TW" altLang="en-US" dirty="0" smtClean="0">
                <a:latin typeface="Arial" panose="020B0604020202020204" pitchFamily="34" charset="0"/>
              </a:rPr>
              <a:t>直接影響行為意圖。所以</a:t>
            </a:r>
            <a:r>
              <a:rPr lang="en-US" altLang="zh-TW" dirty="0" smtClean="0">
                <a:latin typeface="Arial" panose="020B0604020202020204" pitchFamily="34" charset="0"/>
              </a:rPr>
              <a:t>self-efficacy</a:t>
            </a:r>
            <a:r>
              <a:rPr lang="zh-TW" altLang="en-US" dirty="0" smtClean="0">
                <a:latin typeface="Arial" panose="020B0604020202020204" pitchFamily="34" charset="0"/>
              </a:rPr>
              <a:t>及</a:t>
            </a:r>
            <a:r>
              <a:rPr lang="en-US" altLang="zh-TW" dirty="0" smtClean="0">
                <a:latin typeface="Arial" panose="020B0604020202020204" pitchFamily="34" charset="0"/>
              </a:rPr>
              <a:t>anxiety</a:t>
            </a:r>
            <a:r>
              <a:rPr lang="zh-TW" altLang="en-US" dirty="0" smtClean="0">
                <a:latin typeface="Arial" panose="020B0604020202020204" pitchFamily="34" charset="0"/>
              </a:rPr>
              <a:t>是間接的決定因素，可以完全被</a:t>
            </a:r>
            <a:r>
              <a:rPr lang="en-US" altLang="zh-TW" dirty="0" smtClean="0">
                <a:latin typeface="Arial" panose="020B0604020202020204" pitchFamily="34" charset="0"/>
              </a:rPr>
              <a:t>perceived ease of use</a:t>
            </a:r>
            <a:r>
              <a:rPr lang="zh-TW" altLang="en-US" dirty="0" smtClean="0">
                <a:latin typeface="Arial" panose="020B0604020202020204" pitchFamily="34" charset="0"/>
              </a:rPr>
              <a:t>所取代。</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59</a:t>
            </a:fld>
            <a:endParaRPr lang="zh-TW" altLang="en-US"/>
          </a:p>
        </p:txBody>
      </p:sp>
    </p:spTree>
    <p:extLst>
      <p:ext uri="{BB962C8B-B14F-4D97-AF65-F5344CB8AC3E}">
        <p14:creationId xmlns:p14="http://schemas.microsoft.com/office/powerpoint/2010/main" val="2040505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mn-lt"/>
                <a:ea typeface="+mn-ea"/>
                <a:cs typeface="+mn-cs"/>
              </a:rPr>
              <a:t>attitude toward behavior(</a:t>
            </a:r>
            <a:r>
              <a:rPr lang="zh-TW" altLang="zh-TW" sz="1200" kern="1200" dirty="0" smtClean="0">
                <a:solidFill>
                  <a:schemeClr val="tx1"/>
                </a:solidFill>
                <a:effectLst/>
                <a:latin typeface="+mn-lt"/>
                <a:ea typeface="+mn-ea"/>
                <a:cs typeface="+mn-cs"/>
              </a:rPr>
              <a:t>對行為的看法</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：在執行目標行為時，每個人自己的正面或負面想法。</a:t>
            </a:r>
          </a:p>
          <a:p>
            <a:r>
              <a:rPr lang="en-US" altLang="zh-TW" sz="1200" kern="1200" dirty="0" smtClean="0">
                <a:solidFill>
                  <a:schemeClr val="tx1"/>
                </a:solidFill>
                <a:effectLst/>
                <a:latin typeface="+mn-lt"/>
                <a:ea typeface="+mn-ea"/>
                <a:cs typeface="+mn-cs"/>
              </a:rPr>
              <a:t>intrinsic motivation(</a:t>
            </a:r>
            <a:r>
              <a:rPr lang="zh-TW" altLang="zh-TW" sz="1200" kern="1200" dirty="0" smtClean="0">
                <a:solidFill>
                  <a:schemeClr val="tx1"/>
                </a:solidFill>
                <a:effectLst/>
                <a:latin typeface="+mn-lt"/>
                <a:ea typeface="+mn-ea"/>
                <a:cs typeface="+mn-cs"/>
              </a:rPr>
              <a:t>內在動機</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：我們發自內心去進行一件事情如</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練英文</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打球等等</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而不是因為獎賞等外在因素來促使我們</a:t>
            </a:r>
          </a:p>
          <a:p>
            <a:r>
              <a:rPr lang="en-US" altLang="zh-TW" sz="1200" kern="1200" dirty="0" smtClean="0">
                <a:solidFill>
                  <a:schemeClr val="tx1"/>
                </a:solidFill>
                <a:effectLst/>
                <a:latin typeface="+mn-lt"/>
                <a:ea typeface="+mn-ea"/>
                <a:cs typeface="+mn-cs"/>
              </a:rPr>
              <a:t>affect toward use(</a:t>
            </a:r>
            <a:r>
              <a:rPr lang="zh-TW" altLang="zh-TW" sz="1200" kern="1200" dirty="0" smtClean="0">
                <a:solidFill>
                  <a:schemeClr val="tx1"/>
                </a:solidFill>
                <a:effectLst/>
                <a:latin typeface="+mn-lt"/>
                <a:ea typeface="+mn-ea"/>
                <a:cs typeface="+mn-cs"/>
              </a:rPr>
              <a:t>對使用的影響</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：每個人的對於特定</a:t>
            </a:r>
            <a:r>
              <a:rPr lang="en-US" altLang="zh-TW" sz="1200" kern="1200" dirty="0" smtClean="0">
                <a:solidFill>
                  <a:schemeClr val="tx1"/>
                </a:solidFill>
                <a:effectLst/>
                <a:latin typeface="+mn-lt"/>
                <a:ea typeface="+mn-ea"/>
                <a:cs typeface="+mn-cs"/>
              </a:rPr>
              <a:t>act</a:t>
            </a:r>
            <a:r>
              <a:rPr lang="zh-TW" altLang="zh-TW" sz="1200" kern="1200" dirty="0" smtClean="0">
                <a:solidFill>
                  <a:schemeClr val="tx1"/>
                </a:solidFill>
                <a:effectLst/>
                <a:latin typeface="+mn-lt"/>
                <a:ea typeface="+mn-ea"/>
                <a:cs typeface="+mn-cs"/>
              </a:rPr>
              <a:t>的情緒感覺（使用了某系統的使用感到喜怒哀樂等情緒。）</a:t>
            </a:r>
          </a:p>
          <a:p>
            <a:r>
              <a:rPr lang="en-US" altLang="zh-TW" sz="1200" kern="1200" dirty="0" smtClean="0">
                <a:solidFill>
                  <a:schemeClr val="tx1"/>
                </a:solidFill>
                <a:effectLst/>
                <a:latin typeface="+mn-lt"/>
                <a:ea typeface="+mn-ea"/>
                <a:cs typeface="+mn-cs"/>
              </a:rPr>
              <a:t>affect(</a:t>
            </a:r>
            <a:r>
              <a:rPr lang="zh-TW" altLang="zh-TW" sz="1200" kern="1200" dirty="0" smtClean="0">
                <a:solidFill>
                  <a:schemeClr val="tx1"/>
                </a:solidFill>
                <a:effectLst/>
                <a:latin typeface="+mn-lt"/>
                <a:ea typeface="+mn-ea"/>
                <a:cs typeface="+mn-cs"/>
              </a:rPr>
              <a:t>影響</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：一個人本身的喜好。</a:t>
            </a:r>
          </a:p>
          <a:p>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60</a:t>
            </a:fld>
            <a:endParaRPr lang="zh-TW" altLang="en-US"/>
          </a:p>
        </p:txBody>
      </p:sp>
    </p:spTree>
    <p:extLst>
      <p:ext uri="{BB962C8B-B14F-4D97-AF65-F5344CB8AC3E}">
        <p14:creationId xmlns:p14="http://schemas.microsoft.com/office/powerpoint/2010/main" val="22880561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E7831B-8E04-41E3-B5A8-D62412D64D7F}" type="slidenum">
              <a:rPr lang="zh-CN" altLang="en-US" smtClean="0"/>
              <a:t>61</a:t>
            </a:fld>
            <a:endParaRPr lang="zh-CN" altLang="en-US"/>
          </a:p>
        </p:txBody>
      </p:sp>
    </p:spTree>
    <p:extLst>
      <p:ext uri="{BB962C8B-B14F-4D97-AF65-F5344CB8AC3E}">
        <p14:creationId xmlns:p14="http://schemas.microsoft.com/office/powerpoint/2010/main" val="4643684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smtClean="0">
                <a:latin typeface="Arial" panose="020B0604020202020204" pitchFamily="34" charset="0"/>
              </a:rPr>
              <a:t>態度的</a:t>
            </a:r>
            <a:r>
              <a:rPr lang="en-US" altLang="zh-TW" dirty="0" smtClean="0">
                <a:latin typeface="Arial" panose="020B0604020202020204" pitchFamily="34" charset="0"/>
              </a:rPr>
              <a:t>constructs</a:t>
            </a:r>
            <a:r>
              <a:rPr lang="zh-TW" altLang="en-US" dirty="0" smtClean="0">
                <a:latin typeface="Arial" panose="020B0604020202020204" pitchFamily="34" charset="0"/>
              </a:rPr>
              <a:t>在橫跨三個時間點</a:t>
            </a:r>
            <a:r>
              <a:rPr lang="en-US" altLang="zh-TW" dirty="0" smtClean="0">
                <a:latin typeface="Arial" panose="020B0604020202020204" pitchFamily="34" charset="0"/>
              </a:rPr>
              <a:t>(T1,T2,T3)</a:t>
            </a:r>
            <a:r>
              <a:rPr lang="zh-TW" altLang="en-US" dirty="0" smtClean="0">
                <a:latin typeface="Arial" panose="020B0604020202020204" pitchFamily="34" charset="0"/>
              </a:rPr>
              <a:t>有顯著影響</a:t>
            </a:r>
            <a:r>
              <a:rPr lang="en-US" altLang="zh-TW" dirty="0" smtClean="0">
                <a:latin typeface="Arial" panose="020B0604020202020204" pitchFamily="34" charset="0"/>
              </a:rPr>
              <a:t>(</a:t>
            </a:r>
            <a:r>
              <a:rPr lang="zh-TW" altLang="en-US" dirty="0" smtClean="0">
                <a:latin typeface="Arial" panose="020B0604020202020204" pitchFamily="34" charset="0"/>
              </a:rPr>
              <a:t>例：</a:t>
            </a:r>
            <a:r>
              <a:rPr lang="en-US" altLang="zh-TW" dirty="0" smtClean="0">
                <a:latin typeface="Arial" panose="020B0604020202020204" pitchFamily="34" charset="0"/>
              </a:rPr>
              <a:t>TRA, TPB/DTPB &amp; MM)</a:t>
            </a:r>
            <a:r>
              <a:rPr lang="zh-TW" altLang="en-US" dirty="0" smtClean="0">
                <a:latin typeface="Arial" panose="020B0604020202020204" pitchFamily="34" charset="0"/>
              </a:rPr>
              <a:t>和對於行為意圖的預測是強烈的。然而，在其他的</a:t>
            </a:r>
            <a:r>
              <a:rPr lang="en-US" altLang="zh-TW" dirty="0" smtClean="0">
                <a:latin typeface="Arial" panose="020B0604020202020204" pitchFamily="34" charset="0"/>
              </a:rPr>
              <a:t>constructs(C-TAM-TPB, MPCU &amp; SCT)</a:t>
            </a:r>
            <a:r>
              <a:rPr lang="zh-TW" altLang="en-US" dirty="0" smtClean="0">
                <a:latin typeface="Arial" panose="020B0604020202020204" pitchFamily="34" charset="0"/>
              </a:rPr>
              <a:t>則沒有顯著的影響。</a:t>
            </a:r>
          </a:p>
          <a:p>
            <a:pPr eaLnBrk="1" hangingPunct="1"/>
            <a:r>
              <a:rPr lang="zh-TW" altLang="en-US" dirty="0" smtClean="0">
                <a:latin typeface="Arial" panose="020B0604020202020204" pitchFamily="34" charset="0"/>
              </a:rPr>
              <a:t>所以態度</a:t>
            </a:r>
            <a:r>
              <a:rPr lang="en-US" altLang="zh-TW" dirty="0" smtClean="0">
                <a:latin typeface="Arial" panose="020B0604020202020204" pitchFamily="34" charset="0"/>
              </a:rPr>
              <a:t>constructs</a:t>
            </a:r>
            <a:r>
              <a:rPr lang="zh-TW" altLang="en-US" dirty="0" smtClean="0">
                <a:latin typeface="Arial" panose="020B0604020202020204" pitchFamily="34" charset="0"/>
              </a:rPr>
              <a:t>只有在特別的認知時才會顯著</a:t>
            </a:r>
            <a:r>
              <a:rPr lang="en-US" altLang="zh-TW" dirty="0" smtClean="0">
                <a:latin typeface="Arial" panose="020B0604020202020204" pitchFamily="34" charset="0"/>
              </a:rPr>
              <a:t>(</a:t>
            </a:r>
            <a:r>
              <a:rPr lang="zh-TW" altLang="en-US" dirty="0" smtClean="0">
                <a:latin typeface="Arial" panose="020B0604020202020204" pitchFamily="34" charset="0"/>
              </a:rPr>
              <a:t>例如：</a:t>
            </a:r>
            <a:r>
              <a:rPr lang="en-US" altLang="zh-TW" dirty="0" smtClean="0">
                <a:latin typeface="Arial" panose="020B0604020202020204" pitchFamily="34" charset="0"/>
              </a:rPr>
              <a:t>performance</a:t>
            </a:r>
            <a:r>
              <a:rPr lang="zh-TW" altLang="en-US" dirty="0" smtClean="0">
                <a:latin typeface="Arial" panose="020B0604020202020204" pitchFamily="34" charset="0"/>
              </a:rPr>
              <a:t>與</a:t>
            </a:r>
            <a:r>
              <a:rPr lang="en-US" altLang="zh-TW" dirty="0" smtClean="0">
                <a:latin typeface="Arial" panose="020B0604020202020204" pitchFamily="34" charset="0"/>
              </a:rPr>
              <a:t>effort expectancy</a:t>
            </a:r>
            <a:r>
              <a:rPr lang="zh-TW" altLang="en-US" dirty="0" smtClean="0">
                <a:latin typeface="Arial" panose="020B0604020202020204" pitchFamily="34" charset="0"/>
              </a:rPr>
              <a:t>的</a:t>
            </a:r>
            <a:r>
              <a:rPr lang="en-US" altLang="zh-TW" dirty="0" smtClean="0">
                <a:latin typeface="Arial" panose="020B0604020202020204" pitchFamily="34" charset="0"/>
              </a:rPr>
              <a:t>constructs)</a:t>
            </a:r>
            <a:r>
              <a:rPr lang="zh-TW" altLang="en-US" dirty="0" smtClean="0">
                <a:latin typeface="Arial" panose="020B0604020202020204" pitchFamily="34" charset="0"/>
              </a:rPr>
              <a:t>不包含在模型中。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62</a:t>
            </a:fld>
            <a:endParaRPr lang="zh-TW" altLang="en-US"/>
          </a:p>
        </p:txBody>
      </p:sp>
    </p:spTree>
    <p:extLst>
      <p:ext uri="{BB962C8B-B14F-4D97-AF65-F5344CB8AC3E}">
        <p14:creationId xmlns:p14="http://schemas.microsoft.com/office/powerpoint/2010/main" val="2973705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CN" altLang="en-US" sz="1200" b="0" i="0" u="none" strike="noStrike" kern="1200" dirty="0">
                <a:solidFill>
                  <a:schemeClr val="tx1"/>
                </a:solidFill>
                <a:effectLst/>
                <a:latin typeface="+mn-lt"/>
                <a:ea typeface="+mn-ea"/>
                <a:cs typeface="+mn-cs"/>
              </a:rPr>
              <a:t>理性行動理論（</a:t>
            </a:r>
            <a:r>
              <a:rPr lang="en-US" sz="1200" b="1" i="0" u="none" strike="noStrike" kern="1200" dirty="0">
                <a:solidFill>
                  <a:schemeClr val="tx1"/>
                </a:solidFill>
                <a:effectLst/>
                <a:latin typeface="+mn-lt"/>
                <a:ea typeface="+mn-ea"/>
                <a:cs typeface="+mn-cs"/>
              </a:rPr>
              <a:t>Theory of Reasoned Action ;TRA</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Fishbein and </a:t>
            </a:r>
            <a:r>
              <a:rPr lang="en-US" sz="1200" b="1" i="0" u="none" strike="noStrike" kern="1200" dirty="0" err="1">
                <a:solidFill>
                  <a:schemeClr val="tx1"/>
                </a:solidFill>
                <a:effectLst/>
                <a:latin typeface="+mn-lt"/>
                <a:ea typeface="+mn-ea"/>
                <a:cs typeface="+mn-cs"/>
              </a:rPr>
              <a:t>Ajzen</a:t>
            </a:r>
            <a:r>
              <a:rPr lang="en-US" sz="1200" b="1" i="0" u="none" strike="noStrike" kern="1200" dirty="0">
                <a:solidFill>
                  <a:schemeClr val="tx1"/>
                </a:solidFill>
                <a:effectLst/>
                <a:latin typeface="+mn-lt"/>
                <a:ea typeface="+mn-ea"/>
                <a:cs typeface="+mn-cs"/>
              </a:rPr>
              <a:t>, 1975</a:t>
            </a:r>
            <a:endParaRPr lang="en-US" b="0" dirty="0">
              <a:effectLst/>
            </a:endParaRPr>
          </a:p>
          <a:p>
            <a:pPr rtl="0"/>
            <a:r>
              <a:rPr lang="en-US" sz="1200" b="1"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源自社會心理學，是人類行為最基本、影想最深的理論之一。</a:t>
            </a:r>
            <a:endParaRPr lang="zh-CN" altLang="en-US" b="0" dirty="0">
              <a:effectLst/>
            </a:endParaRPr>
          </a:p>
          <a:p>
            <a:pPr rtl="0"/>
            <a:r>
              <a:rPr lang="en-US" sz="1200" b="1"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行為態度（</a:t>
            </a:r>
            <a:r>
              <a:rPr lang="en-US" sz="1200" b="1" i="0" u="none" strike="noStrike" kern="1200" dirty="0">
                <a:solidFill>
                  <a:schemeClr val="tx1"/>
                </a:solidFill>
                <a:effectLst/>
                <a:latin typeface="+mn-lt"/>
                <a:ea typeface="+mn-ea"/>
                <a:cs typeface="+mn-cs"/>
              </a:rPr>
              <a:t>attitude toward behavior</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個人對履行目標行為的正</a:t>
            </a:r>
            <a:r>
              <a:rPr lang="zh-CN" altLang="en-US" sz="1200" b="1"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負面感覺。</a:t>
            </a:r>
            <a:endParaRPr lang="zh-CN" altLang="en-US" b="0" dirty="0">
              <a:effectLst/>
            </a:endParaRPr>
          </a:p>
          <a:p>
            <a:pPr rtl="0"/>
            <a:r>
              <a:rPr lang="en-US" sz="1200" b="1"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主觀規範（</a:t>
            </a:r>
            <a:r>
              <a:rPr lang="en-US" sz="1200" b="1" i="0" u="none" strike="noStrike" kern="1200" dirty="0">
                <a:solidFill>
                  <a:schemeClr val="tx1"/>
                </a:solidFill>
                <a:effectLst/>
                <a:latin typeface="+mn-lt"/>
                <a:ea typeface="+mn-ea"/>
                <a:cs typeface="+mn-cs"/>
              </a:rPr>
              <a:t>subjective norm</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個人行為態度對他人履行目標行為意願的影響。</a:t>
            </a:r>
            <a:endParaRPr lang="zh-CN" altLang="en-US" b="0" dirty="0">
              <a:effectLst/>
            </a:endParaRPr>
          </a:p>
          <a:p>
            <a:pPr rtl="0"/>
            <a:r>
              <a:rPr lang="zh-CN" altLang="en-US" b="0" dirty="0">
                <a:effectLst/>
              </a:rPr>
              <a:t/>
            </a:r>
            <a:br>
              <a:rPr lang="zh-CN" altLang="en-US" b="0" dirty="0">
                <a:effectLst/>
              </a:rPr>
            </a:br>
            <a:r>
              <a:rPr lang="zh-CN" altLang="en-US" dirty="0"/>
              <a:t/>
            </a:r>
            <a:br>
              <a:rPr lang="zh-CN" altLang="en-US" dirty="0"/>
            </a:br>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11</a:t>
            </a:fld>
            <a:endParaRPr lang="en-US"/>
          </a:p>
        </p:txBody>
      </p:sp>
    </p:spTree>
    <p:extLst>
      <p:ext uri="{BB962C8B-B14F-4D97-AF65-F5344CB8AC3E}">
        <p14:creationId xmlns:p14="http://schemas.microsoft.com/office/powerpoint/2010/main" val="2661165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對於在</a:t>
            </a:r>
            <a:r>
              <a:rPr lang="en-US" altLang="zh-TW" sz="1200" kern="1200" dirty="0" smtClean="0">
                <a:solidFill>
                  <a:schemeClr val="tx1"/>
                </a:solidFill>
                <a:effectLst/>
                <a:latin typeface="+mn-lt"/>
                <a:ea typeface="+mn-ea"/>
                <a:cs typeface="+mn-cs"/>
              </a:rPr>
              <a:t>paper</a:t>
            </a:r>
            <a:r>
              <a:rPr lang="zh-TW" altLang="zh-TW" sz="1200" kern="1200" dirty="0" smtClean="0">
                <a:solidFill>
                  <a:schemeClr val="tx1"/>
                </a:solidFill>
                <a:effectLst/>
                <a:latin typeface="+mn-lt"/>
                <a:ea typeface="+mn-ea"/>
                <a:cs typeface="+mn-cs"/>
              </a:rPr>
              <a:t>中討論的所有行為意圖模型</a:t>
            </a:r>
            <a:r>
              <a:rPr lang="en-US" altLang="zh-TW" sz="1200" kern="1200" dirty="0" smtClean="0">
                <a:solidFill>
                  <a:schemeClr val="tx1"/>
                </a:solidFill>
                <a:effectLst/>
                <a:latin typeface="+mn-lt"/>
                <a:ea typeface="+mn-ea"/>
                <a:cs typeface="+mn-cs"/>
              </a:rPr>
              <a:t>(intention models)</a:t>
            </a:r>
            <a:r>
              <a:rPr lang="zh-TW" altLang="zh-TW" sz="1200" kern="1200" dirty="0" smtClean="0">
                <a:solidFill>
                  <a:schemeClr val="tx1"/>
                </a:solidFill>
                <a:effectLst/>
                <a:latin typeface="+mn-lt"/>
                <a:ea typeface="+mn-ea"/>
                <a:cs typeface="+mn-cs"/>
              </a:rPr>
              <a:t>都與基礎理論一致，所以作者期望行為意圖將對於使用系統方面有顯著的正向影響。</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latin typeface="Arial" panose="020B0604020202020204" pitchFamily="34" charset="0"/>
            </a:endParaRPr>
          </a:p>
        </p:txBody>
      </p:sp>
      <p:sp>
        <p:nvSpPr>
          <p:cNvPr id="4" name="投影片編號版面配置區 3"/>
          <p:cNvSpPr>
            <a:spLocks noGrp="1"/>
          </p:cNvSpPr>
          <p:nvPr>
            <p:ph type="sldNum" sz="quarter" idx="10"/>
          </p:nvPr>
        </p:nvSpPr>
        <p:spPr/>
        <p:txBody>
          <a:bodyPr/>
          <a:lstStyle/>
          <a:p>
            <a:fld id="{B9AE92F0-D4E8-46E1-9516-FDE8F266281F}" type="slidenum">
              <a:rPr lang="zh-TW" altLang="en-US" smtClean="0"/>
              <a:t>63</a:t>
            </a:fld>
            <a:endParaRPr lang="zh-TW" altLang="en-US"/>
          </a:p>
        </p:txBody>
      </p:sp>
    </p:spTree>
    <p:extLst>
      <p:ext uri="{BB962C8B-B14F-4D97-AF65-F5344CB8AC3E}">
        <p14:creationId xmlns:p14="http://schemas.microsoft.com/office/powerpoint/2010/main" val="106403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CN" altLang="en-US" sz="1200" b="0" i="0" u="none" strike="noStrike" kern="1200" dirty="0">
                <a:solidFill>
                  <a:schemeClr val="tx1"/>
                </a:solidFill>
                <a:effectLst/>
                <a:latin typeface="+mn-lt"/>
                <a:ea typeface="+mn-ea"/>
                <a:cs typeface="+mn-cs"/>
              </a:rPr>
              <a:t>科技接受模型（</a:t>
            </a:r>
            <a:r>
              <a:rPr lang="en-US" sz="1200" b="1" i="0" u="none" strike="noStrike" kern="1200" dirty="0">
                <a:solidFill>
                  <a:schemeClr val="tx1"/>
                </a:solidFill>
                <a:effectLst/>
                <a:latin typeface="+mn-lt"/>
                <a:ea typeface="+mn-ea"/>
                <a:cs typeface="+mn-cs"/>
              </a:rPr>
              <a:t>Technology Acceptance Model ;TAM</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Davis, 1989</a:t>
            </a:r>
            <a:endParaRPr lang="en-US" b="0" dirty="0">
              <a:effectLst/>
            </a:endParaRPr>
          </a:p>
          <a:p>
            <a:pPr rtl="0"/>
            <a:r>
              <a:rPr lang="en-US" sz="1200" b="1"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修訂</a:t>
            </a:r>
            <a:r>
              <a:rPr lang="en-US" sz="1200" b="1" i="0" u="none" strike="noStrike" kern="1200" dirty="0">
                <a:solidFill>
                  <a:schemeClr val="tx1"/>
                </a:solidFill>
                <a:effectLst/>
                <a:latin typeface="+mn-lt"/>
                <a:ea typeface="+mn-ea"/>
                <a:cs typeface="+mn-cs"/>
              </a:rPr>
              <a:t>TRA</a:t>
            </a:r>
            <a:r>
              <a:rPr lang="zh-CN" altLang="en-US" sz="1200" b="0" i="0" u="none" strike="noStrike" kern="1200" dirty="0">
                <a:solidFill>
                  <a:schemeClr val="tx1"/>
                </a:solidFill>
                <a:effectLst/>
                <a:latin typeface="+mn-lt"/>
                <a:ea typeface="+mn-ea"/>
                <a:cs typeface="+mn-cs"/>
              </a:rPr>
              <a:t>模型之</a:t>
            </a:r>
            <a:r>
              <a:rPr lang="zh-CN" altLang="en-US" sz="1200" b="1" i="0" u="none" strike="noStrike" kern="1200" dirty="0">
                <a:solidFill>
                  <a:schemeClr val="tx1"/>
                </a:solidFill>
                <a:effectLst/>
                <a:latin typeface="+mn-lt"/>
                <a:ea typeface="+mn-ea"/>
                <a:cs typeface="+mn-cs"/>
              </a:rPr>
              <a:t>行為態度構面</a:t>
            </a:r>
            <a:r>
              <a:rPr lang="zh-CN" altLang="en-US" sz="1200" b="0" i="0" u="none" strike="noStrike" kern="1200" dirty="0">
                <a:solidFill>
                  <a:schemeClr val="tx1"/>
                </a:solidFill>
                <a:effectLst/>
                <a:latin typeface="+mn-lt"/>
                <a:ea typeface="+mn-ea"/>
                <a:cs typeface="+mn-cs"/>
              </a:rPr>
              <a:t>，以</a:t>
            </a:r>
            <a:r>
              <a:rPr lang="zh-CN" altLang="en-US" sz="1200" b="1" i="0" u="none" strike="noStrike" kern="1200" dirty="0">
                <a:solidFill>
                  <a:schemeClr val="tx1"/>
                </a:solidFill>
                <a:effectLst/>
                <a:latin typeface="+mn-lt"/>
                <a:ea typeface="+mn-ea"/>
                <a:cs typeface="+mn-cs"/>
              </a:rPr>
              <a:t>有用及易用</a:t>
            </a:r>
            <a:r>
              <a:rPr lang="zh-CN" altLang="en-US" sz="1200" b="0" i="0" u="none" strike="noStrike" kern="1200" dirty="0">
                <a:solidFill>
                  <a:schemeClr val="tx1"/>
                </a:solidFill>
                <a:effectLst/>
                <a:latin typeface="+mn-lt"/>
                <a:ea typeface="+mn-ea"/>
                <a:cs typeface="+mn-cs"/>
              </a:rPr>
              <a:t>之知覺精簡衡量資訊系統的接受度，後於</a:t>
            </a:r>
            <a:r>
              <a:rPr lang="en-US" sz="1200" b="1" i="0" u="none" strike="noStrike" kern="1200" dirty="0">
                <a:solidFill>
                  <a:schemeClr val="tx1"/>
                </a:solidFill>
                <a:effectLst/>
                <a:latin typeface="+mn-lt"/>
                <a:ea typeface="+mn-ea"/>
                <a:cs typeface="+mn-cs"/>
              </a:rPr>
              <a:t>TAM2</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Ajzen, 1985</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模型加入強制背景（</a:t>
            </a:r>
            <a:r>
              <a:rPr lang="en-US" sz="1200" b="1" i="0" u="none" strike="noStrike" kern="1200" dirty="0">
                <a:solidFill>
                  <a:schemeClr val="tx1"/>
                </a:solidFill>
                <a:effectLst/>
                <a:latin typeface="+mn-lt"/>
                <a:ea typeface="+mn-ea"/>
                <a:cs typeface="+mn-cs"/>
              </a:rPr>
              <a:t>mandatory settings</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之主觀規範。</a:t>
            </a:r>
            <a:endParaRPr lang="zh-CN" altLang="en-US" b="0" dirty="0">
              <a:effectLst/>
            </a:endParaRPr>
          </a:p>
          <a:p>
            <a:pPr rtl="0"/>
            <a:r>
              <a:rPr lang="en-US" sz="1200" b="1"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知覺有用（</a:t>
            </a:r>
            <a:r>
              <a:rPr lang="en-US" sz="1200" b="1" i="0" u="none" strike="noStrike" kern="1200" dirty="0">
                <a:solidFill>
                  <a:schemeClr val="tx1"/>
                </a:solidFill>
                <a:effectLst/>
                <a:latin typeface="+mn-lt"/>
                <a:ea typeface="+mn-ea"/>
                <a:cs typeface="+mn-cs"/>
              </a:rPr>
              <a:t>perceived usefulness</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對使用特定系統將提高績效之信念（感覺有用）</a:t>
            </a:r>
            <a:endParaRPr lang="zh-CN" altLang="en-US" b="0" dirty="0">
              <a:effectLst/>
            </a:endParaRPr>
          </a:p>
          <a:p>
            <a:pPr rtl="0"/>
            <a:r>
              <a:rPr lang="en-US" sz="1200" b="1"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知覺易用（</a:t>
            </a:r>
            <a:r>
              <a:rPr lang="en-US" sz="1200" b="1" i="0" u="none" strike="noStrike" kern="1200" dirty="0">
                <a:solidFill>
                  <a:schemeClr val="tx1"/>
                </a:solidFill>
                <a:effectLst/>
                <a:latin typeface="+mn-lt"/>
                <a:ea typeface="+mn-ea"/>
                <a:cs typeface="+mn-cs"/>
              </a:rPr>
              <a:t>Perceived ease of use</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對使用特定系統不必太費力的信念（感覺好用）</a:t>
            </a:r>
            <a:endParaRPr lang="zh-CN" altLang="en-US" b="0" dirty="0">
              <a:effectLst/>
            </a:endParaRPr>
          </a:p>
          <a:p>
            <a:pPr rtl="0"/>
            <a:r>
              <a:rPr lang="en-US" sz="1200" b="1"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主觀規範（</a:t>
            </a:r>
            <a:r>
              <a:rPr lang="en-US" sz="1200" b="1" i="0" u="none" strike="noStrike" kern="1200" dirty="0">
                <a:solidFill>
                  <a:schemeClr val="tx1"/>
                </a:solidFill>
                <a:effectLst/>
                <a:latin typeface="+mn-lt"/>
                <a:ea typeface="+mn-ea"/>
                <a:cs typeface="+mn-cs"/>
              </a:rPr>
              <a:t>subjective norm</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&lt;</a:t>
            </a:r>
            <a:r>
              <a:rPr lang="zh-CN" altLang="en-US" sz="1200" b="0" i="0" u="none" strike="noStrike" kern="1200" dirty="0">
                <a:solidFill>
                  <a:schemeClr val="tx1"/>
                </a:solidFill>
                <a:effectLst/>
                <a:latin typeface="+mn-lt"/>
                <a:ea typeface="+mn-ea"/>
                <a:cs typeface="+mn-cs"/>
              </a:rPr>
              <a:t>沿自</a:t>
            </a:r>
            <a:r>
              <a:rPr lang="en-US" sz="1200" b="1" i="0" u="none" strike="noStrike" kern="1200" dirty="0">
                <a:solidFill>
                  <a:schemeClr val="tx1"/>
                </a:solidFill>
                <a:effectLst/>
                <a:latin typeface="+mn-lt"/>
                <a:ea typeface="+mn-ea"/>
                <a:cs typeface="+mn-cs"/>
              </a:rPr>
              <a:t>TRA/TPB，</a:t>
            </a:r>
            <a:r>
              <a:rPr lang="zh-CN" altLang="en-US" sz="1200" b="1" i="0" u="none" strike="noStrike" kern="1200" dirty="0">
                <a:solidFill>
                  <a:schemeClr val="tx1"/>
                </a:solidFill>
                <a:effectLst/>
                <a:latin typeface="+mn-lt"/>
                <a:ea typeface="+mn-ea"/>
                <a:cs typeface="+mn-cs"/>
              </a:rPr>
              <a:t>只有</a:t>
            </a:r>
            <a:r>
              <a:rPr lang="en-US" sz="1200" b="1" i="0" u="none" strike="noStrike" kern="1200" dirty="0">
                <a:solidFill>
                  <a:schemeClr val="tx1"/>
                </a:solidFill>
                <a:effectLst/>
                <a:latin typeface="+mn-lt"/>
                <a:ea typeface="+mn-ea"/>
                <a:cs typeface="+mn-cs"/>
              </a:rPr>
              <a:t>TAM2</a:t>
            </a:r>
            <a:r>
              <a:rPr lang="zh-CN" altLang="en-US" sz="1200" b="1" i="0" u="none" strike="noStrike" kern="1200" dirty="0">
                <a:solidFill>
                  <a:schemeClr val="tx1"/>
                </a:solidFill>
                <a:effectLst/>
                <a:latin typeface="+mn-lt"/>
                <a:ea typeface="+mn-ea"/>
                <a:cs typeface="+mn-cs"/>
              </a:rPr>
              <a:t>包含</a:t>
            </a:r>
            <a:r>
              <a:rPr lang="en-US" altLang="zh-CN" sz="1200" b="1" i="0" u="none" strike="noStrike" kern="1200" dirty="0">
                <a:solidFill>
                  <a:schemeClr val="tx1"/>
                </a:solidFill>
                <a:effectLst/>
                <a:latin typeface="+mn-lt"/>
                <a:ea typeface="+mn-ea"/>
                <a:cs typeface="+mn-cs"/>
              </a:rPr>
              <a:t>&gt;</a:t>
            </a:r>
            <a:r>
              <a:rPr lang="zh-CN" altLang="en-US" sz="1200" b="0" i="0" u="none" strike="noStrike" kern="1200" dirty="0">
                <a:solidFill>
                  <a:schemeClr val="tx1"/>
                </a:solidFill>
                <a:effectLst/>
                <a:latin typeface="+mn-lt"/>
                <a:ea typeface="+mn-ea"/>
                <a:cs typeface="+mn-cs"/>
              </a:rPr>
              <a:t>。</a:t>
            </a:r>
            <a:endParaRPr lang="zh-CN" altLang="en-US" b="0" dirty="0">
              <a:effectLst/>
            </a:endParaRPr>
          </a:p>
          <a:p>
            <a:pPr rtl="0"/>
            <a:r>
              <a:rPr lang="zh-CN" altLang="en-US" b="0" dirty="0">
                <a:effectLst/>
              </a:rPr>
              <a:t/>
            </a:r>
            <a:br>
              <a:rPr lang="zh-CN" altLang="en-US" b="0" dirty="0">
                <a:effectLst/>
              </a:rPr>
            </a:br>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12</a:t>
            </a:fld>
            <a:endParaRPr lang="en-US"/>
          </a:p>
        </p:txBody>
      </p:sp>
    </p:spTree>
    <p:extLst>
      <p:ext uri="{BB962C8B-B14F-4D97-AF65-F5344CB8AC3E}">
        <p14:creationId xmlns:p14="http://schemas.microsoft.com/office/powerpoint/2010/main" val="375769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CN" altLang="en-US" sz="1200" b="0" i="0" u="none" strike="noStrike" kern="1200" dirty="0">
                <a:solidFill>
                  <a:schemeClr val="tx1"/>
                </a:solidFill>
                <a:effectLst/>
                <a:latin typeface="+mn-lt"/>
                <a:ea typeface="+mn-ea"/>
                <a:cs typeface="+mn-cs"/>
              </a:rPr>
              <a:t>動機模型（</a:t>
            </a:r>
            <a:r>
              <a:rPr lang="en-US" sz="1200" b="1" i="0" u="none" strike="noStrike" kern="1200" dirty="0">
                <a:solidFill>
                  <a:schemeClr val="tx1"/>
                </a:solidFill>
                <a:effectLst/>
                <a:latin typeface="+mn-lt"/>
                <a:ea typeface="+mn-ea"/>
                <a:cs typeface="+mn-cs"/>
              </a:rPr>
              <a:t>Motivational Model ;MM</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Davis et al., 1992</a:t>
            </a:r>
            <a:endParaRPr lang="en-US" b="0" dirty="0">
              <a:effectLst/>
            </a:endParaRPr>
          </a:p>
          <a:p>
            <a:pPr rtl="0"/>
            <a:r>
              <a:rPr lang="en-US" sz="1200" b="1"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源自心理學關於行為的詮釋。</a:t>
            </a:r>
            <a:endParaRPr lang="zh-CN" altLang="en-US" b="0" dirty="0">
              <a:effectLst/>
            </a:endParaRPr>
          </a:p>
          <a:p>
            <a:pPr rtl="0"/>
            <a:r>
              <a:rPr lang="en-US" sz="1200" b="1"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外在動機（</a:t>
            </a:r>
            <a:r>
              <a:rPr lang="en-US" sz="1200" b="1" i="0" u="none" strike="noStrike" kern="1200" dirty="0">
                <a:solidFill>
                  <a:schemeClr val="tx1"/>
                </a:solidFill>
                <a:effectLst/>
                <a:latin typeface="+mn-lt"/>
                <a:ea typeface="+mn-ea"/>
                <a:cs typeface="+mn-cs"/>
              </a:rPr>
              <a:t>extrinsic motivation</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個人知覺可達成有價值的成果（提升績效、酬勞）</a:t>
            </a:r>
            <a:endParaRPr lang="zh-CN" altLang="en-US" b="0" dirty="0">
              <a:effectLst/>
            </a:endParaRPr>
          </a:p>
          <a:p>
            <a:pPr rtl="0"/>
            <a:r>
              <a:rPr lang="en-US" sz="1200" b="1"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內在動機（</a:t>
            </a:r>
            <a:r>
              <a:rPr lang="en-US" sz="1200" b="1" i="0" u="none" strike="noStrike" kern="1200" dirty="0">
                <a:solidFill>
                  <a:schemeClr val="tx1"/>
                </a:solidFill>
                <a:effectLst/>
                <a:latin typeface="+mn-lt"/>
                <a:ea typeface="+mn-ea"/>
                <a:cs typeface="+mn-cs"/>
              </a:rPr>
              <a:t>Intrinsic motivation</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個人志願投入活動本身的知覺，無需外部誘因強化。</a:t>
            </a:r>
            <a:endParaRPr lang="zh-CN" altLang="en-US" b="0" dirty="0">
              <a:effectLst/>
            </a:endParaRPr>
          </a:p>
          <a:p>
            <a:pPr rtl="0"/>
            <a:r>
              <a:rPr lang="zh-CN" altLang="en-US" b="0" dirty="0">
                <a:effectLst/>
              </a:rPr>
              <a:t/>
            </a:r>
            <a:br>
              <a:rPr lang="zh-CN" altLang="en-US" b="0" dirty="0">
                <a:effectLst/>
              </a:rPr>
            </a:br>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13</a:t>
            </a:fld>
            <a:endParaRPr lang="en-US"/>
          </a:p>
        </p:txBody>
      </p:sp>
    </p:spTree>
    <p:extLst>
      <p:ext uri="{BB962C8B-B14F-4D97-AF65-F5344CB8AC3E}">
        <p14:creationId xmlns:p14="http://schemas.microsoft.com/office/powerpoint/2010/main" val="4263677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CN" altLang="en-US" sz="1200" b="0" i="0" u="none" strike="noStrike" kern="1200" dirty="0">
                <a:solidFill>
                  <a:schemeClr val="tx1"/>
                </a:solidFill>
                <a:effectLst/>
                <a:latin typeface="+mn-lt"/>
                <a:ea typeface="+mn-ea"/>
                <a:cs typeface="+mn-cs"/>
              </a:rPr>
              <a:t>計畫行為模式（</a:t>
            </a:r>
            <a:r>
              <a:rPr lang="en-US" sz="1200" b="1" i="0" u="none" strike="noStrike" kern="1200" dirty="0">
                <a:solidFill>
                  <a:schemeClr val="tx1"/>
                </a:solidFill>
                <a:effectLst/>
                <a:latin typeface="+mn-lt"/>
                <a:ea typeface="+mn-ea"/>
                <a:cs typeface="+mn-cs"/>
              </a:rPr>
              <a:t>Theory of Planned Behavior ;TPB</a:t>
            </a:r>
            <a:r>
              <a:rPr lang="en-US" sz="1200" b="0"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Ajzen</a:t>
            </a:r>
            <a:r>
              <a:rPr lang="en-US" sz="1200" b="1" i="0" u="none" strike="noStrike" kern="1200" dirty="0">
                <a:solidFill>
                  <a:schemeClr val="tx1"/>
                </a:solidFill>
                <a:effectLst/>
                <a:latin typeface="+mn-lt"/>
                <a:ea typeface="+mn-ea"/>
                <a:cs typeface="+mn-cs"/>
              </a:rPr>
              <a:t>, 1991</a:t>
            </a:r>
            <a:endParaRPr lang="en-US" b="0" dirty="0">
              <a:effectLst/>
            </a:endParaRPr>
          </a:p>
          <a:p>
            <a:pPr rtl="0"/>
            <a:r>
              <a:rPr lang="en-US" sz="1200" b="1"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為</a:t>
            </a:r>
            <a:r>
              <a:rPr lang="en-US" sz="1200" b="1" i="0" u="none" strike="noStrike" kern="1200" dirty="0">
                <a:solidFill>
                  <a:schemeClr val="tx1"/>
                </a:solidFill>
                <a:effectLst/>
                <a:latin typeface="+mn-lt"/>
                <a:ea typeface="+mn-ea"/>
                <a:cs typeface="+mn-cs"/>
              </a:rPr>
              <a:t>TRA</a:t>
            </a:r>
            <a:r>
              <a:rPr lang="zh-CN" altLang="en-US" sz="1200" b="0" i="0" u="none" strike="noStrike" kern="1200" dirty="0">
                <a:solidFill>
                  <a:schemeClr val="tx1"/>
                </a:solidFill>
                <a:effectLst/>
                <a:latin typeface="+mn-lt"/>
                <a:ea typeface="+mn-ea"/>
                <a:cs typeface="+mn-cs"/>
              </a:rPr>
              <a:t>之延伸，加入「知覺行為控制」構面。</a:t>
            </a:r>
            <a:endParaRPr lang="zh-CN" altLang="en-US" b="0" dirty="0">
              <a:effectLst/>
            </a:endParaRPr>
          </a:p>
          <a:p>
            <a:pPr rtl="0"/>
            <a:r>
              <a:rPr lang="en-US" sz="1200" b="1"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行為態度（</a:t>
            </a:r>
            <a:r>
              <a:rPr lang="en-US" sz="1200" b="1" i="0" u="none" strike="noStrike" kern="1200" dirty="0">
                <a:solidFill>
                  <a:schemeClr val="tx1"/>
                </a:solidFill>
                <a:effectLst/>
                <a:latin typeface="+mn-lt"/>
                <a:ea typeface="+mn-ea"/>
                <a:cs typeface="+mn-cs"/>
              </a:rPr>
              <a:t>attitude toward behavior</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&lt;</a:t>
            </a:r>
            <a:r>
              <a:rPr lang="zh-CN" altLang="en-US" sz="1200" b="0" i="0" u="none" strike="noStrike" kern="1200" dirty="0">
                <a:solidFill>
                  <a:schemeClr val="tx1"/>
                </a:solidFill>
                <a:effectLst/>
                <a:latin typeface="+mn-lt"/>
                <a:ea typeface="+mn-ea"/>
                <a:cs typeface="+mn-cs"/>
              </a:rPr>
              <a:t>沿自</a:t>
            </a:r>
            <a:r>
              <a:rPr lang="en-US" sz="1200" b="1" i="0" u="none" strike="noStrike" kern="1200" dirty="0">
                <a:solidFill>
                  <a:schemeClr val="tx1"/>
                </a:solidFill>
                <a:effectLst/>
                <a:latin typeface="+mn-lt"/>
                <a:ea typeface="+mn-ea"/>
                <a:cs typeface="+mn-cs"/>
              </a:rPr>
              <a:t>TRA&gt;</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1"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主觀規範（</a:t>
            </a:r>
            <a:r>
              <a:rPr lang="en-US" sz="1200" b="1" i="0" u="none" strike="noStrike" kern="1200" dirty="0">
                <a:solidFill>
                  <a:schemeClr val="tx1"/>
                </a:solidFill>
                <a:effectLst/>
                <a:latin typeface="+mn-lt"/>
                <a:ea typeface="+mn-ea"/>
                <a:cs typeface="+mn-cs"/>
              </a:rPr>
              <a:t>subjective norm</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&lt;</a:t>
            </a:r>
            <a:r>
              <a:rPr lang="zh-CN" altLang="en-US" sz="1200" b="0" i="0" u="none" strike="noStrike" kern="1200" dirty="0">
                <a:solidFill>
                  <a:schemeClr val="tx1"/>
                </a:solidFill>
                <a:effectLst/>
                <a:latin typeface="+mn-lt"/>
                <a:ea typeface="+mn-ea"/>
                <a:cs typeface="+mn-cs"/>
              </a:rPr>
              <a:t>沿自</a:t>
            </a:r>
            <a:r>
              <a:rPr lang="en-US" sz="1200" b="1" i="0" u="none" strike="noStrike" kern="1200" dirty="0">
                <a:solidFill>
                  <a:schemeClr val="tx1"/>
                </a:solidFill>
                <a:effectLst/>
                <a:latin typeface="+mn-lt"/>
                <a:ea typeface="+mn-ea"/>
                <a:cs typeface="+mn-cs"/>
              </a:rPr>
              <a:t>TRA&gt;</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1"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知覺行為控制（</a:t>
            </a:r>
            <a:r>
              <a:rPr lang="en-US" sz="1200" b="1" i="0" u="none" strike="noStrike" kern="1200" dirty="0">
                <a:solidFill>
                  <a:schemeClr val="tx1"/>
                </a:solidFill>
                <a:effectLst/>
                <a:latin typeface="+mn-lt"/>
                <a:ea typeface="+mn-ea"/>
                <a:cs typeface="+mn-cs"/>
              </a:rPr>
              <a:t>perceived behavioral control</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內</a:t>
            </a:r>
            <a:r>
              <a:rPr lang="zh-CN" altLang="en-US" sz="1200" b="1"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外部的限制對履行特定行為難易的知覺，因</a:t>
            </a:r>
            <a:r>
              <a:rPr lang="en-US" sz="1200" b="0" i="0" u="none" strike="noStrike" kern="1200" dirty="0">
                <a:solidFill>
                  <a:schemeClr val="tx1"/>
                </a:solidFill>
                <a:effectLst/>
                <a:latin typeface="+mn-lt"/>
                <a:ea typeface="+mn-ea"/>
                <a:cs typeface="+mn-cs"/>
              </a:rPr>
              <a:t>TRA</a:t>
            </a:r>
            <a:r>
              <a:rPr lang="zh-CN" altLang="en-US" sz="1200" b="0" i="0" u="none" strike="noStrike" kern="1200" dirty="0">
                <a:solidFill>
                  <a:schemeClr val="tx1"/>
                </a:solidFill>
                <a:effectLst/>
                <a:latin typeface="+mn-lt"/>
                <a:ea typeface="+mn-ea"/>
                <a:cs typeface="+mn-cs"/>
              </a:rPr>
              <a:t>忽略了核心使用者所作的倫理道德決定，特別是個人特點被忽視。</a:t>
            </a:r>
            <a:endParaRPr lang="zh-CN" altLang="en-US" b="0" dirty="0">
              <a:effectLst/>
            </a:endParaRPr>
          </a:p>
          <a:p>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14</a:t>
            </a:fld>
            <a:endParaRPr lang="en-US"/>
          </a:p>
        </p:txBody>
      </p:sp>
    </p:spTree>
    <p:extLst>
      <p:ext uri="{BB962C8B-B14F-4D97-AF65-F5344CB8AC3E}">
        <p14:creationId xmlns:p14="http://schemas.microsoft.com/office/powerpoint/2010/main" val="2390926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CN" altLang="en-US" sz="1200" b="0" i="0" u="none" strike="noStrike" kern="1200" dirty="0">
                <a:solidFill>
                  <a:schemeClr val="tx1"/>
                </a:solidFill>
                <a:effectLst/>
                <a:latin typeface="+mn-lt"/>
                <a:ea typeface="+mn-ea"/>
                <a:cs typeface="+mn-cs"/>
              </a:rPr>
              <a:t>結合</a:t>
            </a:r>
            <a:r>
              <a:rPr lang="en-US" sz="1200" b="1" i="0" u="none" strike="noStrike" kern="1200" dirty="0">
                <a:solidFill>
                  <a:schemeClr val="tx1"/>
                </a:solidFill>
                <a:effectLst/>
                <a:latin typeface="+mn-lt"/>
                <a:ea typeface="+mn-ea"/>
                <a:cs typeface="+mn-cs"/>
              </a:rPr>
              <a:t>TAM</a:t>
            </a:r>
            <a:r>
              <a:rPr lang="zh-CN" altLang="en-US" sz="1200" b="0" i="0" u="none" strike="noStrike" kern="1200" dirty="0">
                <a:solidFill>
                  <a:schemeClr val="tx1"/>
                </a:solidFill>
                <a:effectLst/>
                <a:latin typeface="+mn-lt"/>
                <a:ea typeface="+mn-ea"/>
                <a:cs typeface="+mn-cs"/>
              </a:rPr>
              <a:t>與</a:t>
            </a:r>
            <a:r>
              <a:rPr lang="en-US" sz="1200" b="1" i="0" u="none" strike="noStrike" kern="1200" dirty="0" err="1">
                <a:solidFill>
                  <a:schemeClr val="tx1"/>
                </a:solidFill>
                <a:effectLst/>
                <a:latin typeface="+mn-lt"/>
                <a:ea typeface="+mn-ea"/>
                <a:cs typeface="+mn-cs"/>
              </a:rPr>
              <a:t>TPB</a:t>
            </a:r>
            <a:r>
              <a:rPr lang="en-US" sz="1200" b="0" i="0" u="none" strike="noStrike" kern="1200" dirty="0" err="1">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Combined</a:t>
            </a:r>
            <a:r>
              <a:rPr lang="en-US" sz="1200" b="1" i="0" u="none" strike="noStrike" kern="1200" dirty="0">
                <a:solidFill>
                  <a:schemeClr val="tx1"/>
                </a:solidFill>
                <a:effectLst/>
                <a:latin typeface="+mn-lt"/>
                <a:ea typeface="+mn-ea"/>
                <a:cs typeface="+mn-cs"/>
              </a:rPr>
              <a:t> TAM and TPB：C-TAM-TPB</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Taylor and Todd, 1995</a:t>
            </a:r>
            <a:endParaRPr lang="en-US" b="0" dirty="0">
              <a:effectLst/>
            </a:endParaRPr>
          </a:p>
          <a:p>
            <a:pPr rtl="0"/>
            <a:r>
              <a:rPr lang="en-US" sz="1200" b="1"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混合兩個模型。</a:t>
            </a:r>
            <a:endParaRPr lang="zh-CN" altLang="en-US" b="0" dirty="0">
              <a:effectLst/>
            </a:endParaRPr>
          </a:p>
          <a:p>
            <a:pPr rtl="0"/>
            <a:r>
              <a:rPr lang="en-US" sz="1200" b="1"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行為態度（</a:t>
            </a:r>
            <a:r>
              <a:rPr lang="en-US" sz="1200" b="1" i="0" u="none" strike="noStrike" kern="1200" dirty="0">
                <a:solidFill>
                  <a:schemeClr val="tx1"/>
                </a:solidFill>
                <a:effectLst/>
                <a:latin typeface="+mn-lt"/>
                <a:ea typeface="+mn-ea"/>
                <a:cs typeface="+mn-cs"/>
              </a:rPr>
              <a:t>attitude toward behavior</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&lt;</a:t>
            </a:r>
            <a:r>
              <a:rPr lang="zh-CN" altLang="en-US" sz="1200" b="0" i="0" u="none" strike="noStrike" kern="1200" dirty="0">
                <a:solidFill>
                  <a:schemeClr val="tx1"/>
                </a:solidFill>
                <a:effectLst/>
                <a:latin typeface="+mn-lt"/>
                <a:ea typeface="+mn-ea"/>
                <a:cs typeface="+mn-cs"/>
              </a:rPr>
              <a:t>沿自</a:t>
            </a:r>
            <a:r>
              <a:rPr lang="en-US" sz="1200" b="1" i="0" u="none" strike="noStrike" kern="1200" dirty="0">
                <a:solidFill>
                  <a:schemeClr val="tx1"/>
                </a:solidFill>
                <a:effectLst/>
                <a:latin typeface="+mn-lt"/>
                <a:ea typeface="+mn-ea"/>
                <a:cs typeface="+mn-cs"/>
              </a:rPr>
              <a:t>TRA/TPB&gt;</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1"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主觀規範（</a:t>
            </a:r>
            <a:r>
              <a:rPr lang="en-US" sz="1200" b="1" i="0" u="none" strike="noStrike" kern="1200" dirty="0">
                <a:solidFill>
                  <a:schemeClr val="tx1"/>
                </a:solidFill>
                <a:effectLst/>
                <a:latin typeface="+mn-lt"/>
                <a:ea typeface="+mn-ea"/>
                <a:cs typeface="+mn-cs"/>
              </a:rPr>
              <a:t>subjective norm</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&lt;</a:t>
            </a:r>
            <a:r>
              <a:rPr lang="zh-CN" altLang="en-US" sz="1200" b="0" i="0" u="none" strike="noStrike" kern="1200" dirty="0">
                <a:solidFill>
                  <a:schemeClr val="tx1"/>
                </a:solidFill>
                <a:effectLst/>
                <a:latin typeface="+mn-lt"/>
                <a:ea typeface="+mn-ea"/>
                <a:cs typeface="+mn-cs"/>
              </a:rPr>
              <a:t>沿自</a:t>
            </a:r>
            <a:r>
              <a:rPr lang="en-US" sz="1200" b="1" i="0" u="none" strike="noStrike" kern="1200" dirty="0">
                <a:solidFill>
                  <a:schemeClr val="tx1"/>
                </a:solidFill>
                <a:effectLst/>
                <a:latin typeface="+mn-lt"/>
                <a:ea typeface="+mn-ea"/>
                <a:cs typeface="+mn-cs"/>
              </a:rPr>
              <a:t>TRA/TPB&gt;</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1"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知覺行為控制（</a:t>
            </a:r>
            <a:r>
              <a:rPr lang="en-US" sz="1200" b="1" i="0" u="none" strike="noStrike" kern="1200" dirty="0">
                <a:solidFill>
                  <a:schemeClr val="tx1"/>
                </a:solidFill>
                <a:effectLst/>
                <a:latin typeface="+mn-lt"/>
                <a:ea typeface="+mn-ea"/>
                <a:cs typeface="+mn-cs"/>
              </a:rPr>
              <a:t>perceived behavioral control</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&lt;</a:t>
            </a:r>
            <a:r>
              <a:rPr lang="zh-CN" altLang="en-US" sz="1200" b="0" i="0" u="none" strike="noStrike" kern="1200" dirty="0">
                <a:solidFill>
                  <a:schemeClr val="tx1"/>
                </a:solidFill>
                <a:effectLst/>
                <a:latin typeface="+mn-lt"/>
                <a:ea typeface="+mn-ea"/>
                <a:cs typeface="+mn-cs"/>
              </a:rPr>
              <a:t>沿自</a:t>
            </a:r>
            <a:r>
              <a:rPr lang="en-US" sz="1200" b="1" i="0" u="none" strike="noStrike" kern="1200" dirty="0">
                <a:solidFill>
                  <a:schemeClr val="tx1"/>
                </a:solidFill>
                <a:effectLst/>
                <a:latin typeface="+mn-lt"/>
                <a:ea typeface="+mn-ea"/>
                <a:cs typeface="+mn-cs"/>
              </a:rPr>
              <a:t>TRA/TPB&gt;</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 </a:t>
            </a:r>
            <a:endParaRPr lang="en-US" b="0" dirty="0">
              <a:effectLst/>
            </a:endParaRPr>
          </a:p>
          <a:p>
            <a:pPr rtl="0"/>
            <a:r>
              <a:rPr lang="en-US" sz="1200" b="1" i="0" u="none" strike="noStrike" kern="1200" dirty="0">
                <a:solidFill>
                  <a:schemeClr val="tx1"/>
                </a:solidFill>
                <a:effectLst/>
                <a:latin typeface="+mn-lt"/>
                <a:ea typeface="+mn-ea"/>
                <a:cs typeface="+mn-cs"/>
              </a:rPr>
              <a:t>d.</a:t>
            </a:r>
            <a:r>
              <a:rPr lang="zh-CN" altLang="en-US" sz="1200" b="0" i="0" u="none" strike="noStrike" kern="1200" dirty="0">
                <a:solidFill>
                  <a:schemeClr val="tx1"/>
                </a:solidFill>
                <a:effectLst/>
                <a:latin typeface="+mn-lt"/>
                <a:ea typeface="+mn-ea"/>
                <a:cs typeface="+mn-cs"/>
              </a:rPr>
              <a:t>知覺有用（</a:t>
            </a:r>
            <a:r>
              <a:rPr lang="en-US" sz="1200" b="1" i="0" u="none" strike="noStrike" kern="1200" dirty="0">
                <a:solidFill>
                  <a:schemeClr val="tx1"/>
                </a:solidFill>
                <a:effectLst/>
                <a:latin typeface="+mn-lt"/>
                <a:ea typeface="+mn-ea"/>
                <a:cs typeface="+mn-cs"/>
              </a:rPr>
              <a:t>perceived usefulness</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&lt;</a:t>
            </a:r>
            <a:r>
              <a:rPr lang="zh-CN" altLang="en-US" sz="1200" b="0" i="0" u="none" strike="noStrike" kern="1200" dirty="0">
                <a:solidFill>
                  <a:schemeClr val="tx1"/>
                </a:solidFill>
                <a:effectLst/>
                <a:latin typeface="+mn-lt"/>
                <a:ea typeface="+mn-ea"/>
                <a:cs typeface="+mn-cs"/>
              </a:rPr>
              <a:t>沿自</a:t>
            </a:r>
            <a:r>
              <a:rPr lang="en-US" sz="1200" b="1" i="0" u="none" strike="noStrike" kern="1200" dirty="0">
                <a:solidFill>
                  <a:schemeClr val="tx1"/>
                </a:solidFill>
                <a:effectLst/>
                <a:latin typeface="+mn-lt"/>
                <a:ea typeface="+mn-ea"/>
                <a:cs typeface="+mn-cs"/>
              </a:rPr>
              <a:t>TAM&gt;</a:t>
            </a:r>
            <a:r>
              <a:rPr lang="en-US" sz="1200" b="0" i="0" u="none" strike="noStrike" kern="1200" dirty="0">
                <a:solidFill>
                  <a:schemeClr val="tx1"/>
                </a:solidFill>
                <a:effectLst/>
                <a:latin typeface="+mn-lt"/>
                <a:ea typeface="+mn-ea"/>
                <a:cs typeface="+mn-cs"/>
              </a:rPr>
              <a:t>。</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BC12907A-E8B5-6241-A9B5-E5AB58B78A85}" type="slidenum">
              <a:rPr lang="en-US" smtClean="0"/>
              <a:t>15</a:t>
            </a:fld>
            <a:endParaRPr lang="en-US"/>
          </a:p>
        </p:txBody>
      </p:sp>
    </p:spTree>
    <p:extLst>
      <p:ext uri="{BB962C8B-B14F-4D97-AF65-F5344CB8AC3E}">
        <p14:creationId xmlns:p14="http://schemas.microsoft.com/office/powerpoint/2010/main" val="2756068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29436E-6BAE-4AD8-BB3A-12E2E1C7000F}" type="datetimeFigureOut">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2018/9/17</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E89C03-F936-411C-BD0F-054B0CF21433}" type="slidenum">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Tree>
    <p:extLst>
      <p:ext uri="{BB962C8B-B14F-4D97-AF65-F5344CB8AC3E}">
        <p14:creationId xmlns:p14="http://schemas.microsoft.com/office/powerpoint/2010/main" val="2710349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t>2018/9/17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8726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481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29436E-6BAE-4AD8-BB3A-12E2E1C7000F}" type="datetimeFigureOut">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2018/9/17</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E89C03-F936-411C-BD0F-054B0CF21433}" type="slidenum">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Tree>
    <p:extLst>
      <p:ext uri="{BB962C8B-B14F-4D97-AF65-F5344CB8AC3E}">
        <p14:creationId xmlns:p14="http://schemas.microsoft.com/office/powerpoint/2010/main" val="24485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29436E-6BAE-4AD8-BB3A-12E2E1C7000F}" type="datetimeFigureOut">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2018/9/17</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E89C03-F936-411C-BD0F-054B0CF21433}" type="slidenum">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Tree>
    <p:extLst>
      <p:ext uri="{BB962C8B-B14F-4D97-AF65-F5344CB8AC3E}">
        <p14:creationId xmlns:p14="http://schemas.microsoft.com/office/powerpoint/2010/main" val="3893407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文本框 6"/>
          <p:cNvSpPr txBox="1"/>
          <p:nvPr userDrawn="1"/>
        </p:nvSpPr>
        <p:spPr>
          <a:xfrm>
            <a:off x="735537" y="129300"/>
            <a:ext cx="2797234" cy="29206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274A8"/>
                </a:solidFill>
                <a:effectLst/>
                <a:uLnTx/>
                <a:uFillTx/>
                <a:latin typeface="华文细黑"/>
                <a:ea typeface="微软雅黑 Light"/>
                <a:cs typeface="+mn-ea"/>
                <a:sym typeface="+mn-lt"/>
              </a:rPr>
              <a:t>Add You Text Here Add You Text Here</a:t>
            </a:r>
          </a:p>
        </p:txBody>
      </p:sp>
      <p:sp>
        <p:nvSpPr>
          <p:cNvPr id="8" name="矩形 7"/>
          <p:cNvSpPr/>
          <p:nvPr userDrawn="1"/>
        </p:nvSpPr>
        <p:spPr>
          <a:xfrm>
            <a:off x="735537" y="421368"/>
            <a:ext cx="172354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华文细黑"/>
                <a:ea typeface="微软雅黑 Light"/>
                <a:cs typeface="+mn-cs"/>
              </a:rPr>
              <a:t>此处添加标题</a:t>
            </a:r>
          </a:p>
        </p:txBody>
      </p:sp>
    </p:spTree>
    <p:extLst>
      <p:ext uri="{BB962C8B-B14F-4D97-AF65-F5344CB8AC3E}">
        <p14:creationId xmlns:p14="http://schemas.microsoft.com/office/powerpoint/2010/main" val="2241815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29436E-6BAE-4AD8-BB3A-12E2E1C7000F}" type="datetimeFigureOut">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2018/9/17</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E89C03-F936-411C-BD0F-054B0CF21433}" type="slidenum">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Tree>
    <p:extLst>
      <p:ext uri="{BB962C8B-B14F-4D97-AF65-F5344CB8AC3E}">
        <p14:creationId xmlns:p14="http://schemas.microsoft.com/office/powerpoint/2010/main" val="1995357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29436E-6BAE-4AD8-BB3A-12E2E1C7000F}" type="datetimeFigureOut">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2018/9/17</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E89C03-F936-411C-BD0F-054B0CF21433}" type="slidenum">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Tree>
    <p:extLst>
      <p:ext uri="{BB962C8B-B14F-4D97-AF65-F5344CB8AC3E}">
        <p14:creationId xmlns:p14="http://schemas.microsoft.com/office/powerpoint/2010/main" val="2072256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29436E-6BAE-4AD8-BB3A-12E2E1C7000F}" type="datetimeFigureOut">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2018/9/17</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E89C03-F936-411C-BD0F-054B0CF21433}" type="slidenum">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Tree>
    <p:extLst>
      <p:ext uri="{BB962C8B-B14F-4D97-AF65-F5344CB8AC3E}">
        <p14:creationId xmlns:p14="http://schemas.microsoft.com/office/powerpoint/2010/main" val="2899670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29436E-6BAE-4AD8-BB3A-12E2E1C7000F}" type="datetimeFigureOut">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2018/9/17</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E89C03-F936-411C-BD0F-054B0CF21433}" type="slidenum">
              <a:rPr kumimoji="0" lang="zh-CN" altLang="en-US" sz="1800" b="0" i="0" u="none" strike="noStrike" kern="1200" cap="none" spc="0" normalizeH="0" baseline="0" noProof="0" smtClean="0">
                <a:ln>
                  <a:noFill/>
                </a:ln>
                <a:solidFill>
                  <a:prstClr val="black"/>
                </a:solidFill>
                <a:effectLst/>
                <a:uLnTx/>
                <a:uFillTx/>
                <a:latin typeface="华文细黑"/>
                <a:ea typeface="微软雅黑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华文细黑"/>
              <a:ea typeface="微软雅黑 Light"/>
              <a:cs typeface="+mn-cs"/>
            </a:endParaRPr>
          </a:p>
        </p:txBody>
      </p:sp>
    </p:spTree>
    <p:extLst>
      <p:ext uri="{BB962C8B-B14F-4D97-AF65-F5344CB8AC3E}">
        <p14:creationId xmlns:p14="http://schemas.microsoft.com/office/powerpoint/2010/main" val="3455491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组合 7"/>
          <p:cNvGrpSpPr/>
          <p:nvPr userDrawn="1"/>
        </p:nvGrpSpPr>
        <p:grpSpPr>
          <a:xfrm>
            <a:off x="179857" y="207771"/>
            <a:ext cx="563785" cy="660909"/>
            <a:chOff x="7891460" y="1375766"/>
            <a:chExt cx="1215234" cy="1424584"/>
          </a:xfrm>
        </p:grpSpPr>
        <p:sp>
          <p:nvSpPr>
            <p:cNvPr id="9" name="等腰三角形 8"/>
            <p:cNvSpPr/>
            <p:nvPr/>
          </p:nvSpPr>
          <p:spPr>
            <a:xfrm rot="5400000">
              <a:off x="7677626" y="1589600"/>
              <a:ext cx="1424584" cy="996916"/>
            </a:xfrm>
            <a:prstGeom prst="triangle">
              <a:avLst/>
            </a:prstGeom>
            <a:solidFill>
              <a:schemeClr val="tx1">
                <a:lumMod val="75000"/>
                <a:lumOff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0" name="等腰三角形 9"/>
            <p:cNvSpPr/>
            <p:nvPr/>
          </p:nvSpPr>
          <p:spPr>
            <a:xfrm rot="3590589">
              <a:off x="8136387" y="1619589"/>
              <a:ext cx="887335" cy="1053279"/>
            </a:xfrm>
            <a:prstGeom prst="triangle">
              <a:avLst/>
            </a:prstGeom>
            <a:solidFill>
              <a:srgbClr val="FFC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1" name="文本框 10"/>
          <p:cNvSpPr txBox="1"/>
          <p:nvPr userDrawn="1"/>
        </p:nvSpPr>
        <p:spPr>
          <a:xfrm>
            <a:off x="735537" y="129300"/>
            <a:ext cx="2797234" cy="290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C000"/>
                </a:solidFill>
                <a:effectLst/>
                <a:uLnTx/>
                <a:uFillTx/>
                <a:latin typeface="华文细黑"/>
                <a:ea typeface="微软雅黑 Light"/>
                <a:cs typeface="+mn-ea"/>
                <a:sym typeface="+mn-lt"/>
              </a:rPr>
              <a:t>Add You Text Here Add You Text Here</a:t>
            </a:r>
          </a:p>
        </p:txBody>
      </p:sp>
      <p:sp>
        <p:nvSpPr>
          <p:cNvPr id="12" name="矩形 11"/>
          <p:cNvSpPr/>
          <p:nvPr userDrawn="1"/>
        </p:nvSpPr>
        <p:spPr>
          <a:xfrm>
            <a:off x="735537" y="421368"/>
            <a:ext cx="172354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华文细黑"/>
                <a:ea typeface="微软雅黑 Light"/>
                <a:cs typeface="+mn-cs"/>
              </a:rPr>
              <a:t>此处添加标题</a:t>
            </a:r>
          </a:p>
        </p:txBody>
      </p:sp>
    </p:spTree>
    <p:extLst>
      <p:ext uri="{BB962C8B-B14F-4D97-AF65-F5344CB8AC3E}">
        <p14:creationId xmlns:p14="http://schemas.microsoft.com/office/powerpoint/2010/main" val="22701942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tm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tm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5" y="1"/>
            <a:ext cx="12201345" cy="4050368"/>
          </a:xfrm>
          <a:prstGeom prst="rect">
            <a:avLst/>
          </a:prstGeom>
        </p:spPr>
      </p:pic>
      <p:sp>
        <p:nvSpPr>
          <p:cNvPr id="11" name="文本框 10"/>
          <p:cNvSpPr txBox="1"/>
          <p:nvPr/>
        </p:nvSpPr>
        <p:spPr>
          <a:xfrm>
            <a:off x="1427026" y="4073610"/>
            <a:ext cx="9487423" cy="1200329"/>
          </a:xfrm>
          <a:prstGeom prst="rect">
            <a:avLst/>
          </a:prstGeom>
          <a:noFill/>
        </p:spPr>
        <p:txBody>
          <a:bodyPr wrap="square" rtlCol="0">
            <a:spAutoFit/>
          </a:bodyPr>
          <a:lstStyle/>
          <a:p>
            <a:pPr algn="ctr"/>
            <a:r>
              <a:rPr lang="en-US" altLang="zh-CN" sz="3600" b="1" dirty="0">
                <a:latin typeface="Microsoft YaHei" panose="020B0503020204020204" pitchFamily="34" charset="-122"/>
                <a:ea typeface="Microsoft YaHei" panose="020B0503020204020204" pitchFamily="34" charset="-122"/>
              </a:rPr>
              <a:t>User Acceptance of Information Technology: </a:t>
            </a:r>
            <a:r>
              <a:rPr lang="en-US" altLang="zh-CN" sz="3600" b="1" dirty="0" smtClean="0">
                <a:latin typeface="Microsoft YaHei" panose="020B0503020204020204" pitchFamily="34" charset="-122"/>
                <a:ea typeface="Microsoft YaHei" panose="020B0503020204020204" pitchFamily="34" charset="-122"/>
              </a:rPr>
              <a:t>Toward </a:t>
            </a:r>
            <a:r>
              <a:rPr lang="en-US" altLang="zh-CN" sz="3600" b="1" dirty="0">
                <a:latin typeface="Microsoft YaHei" panose="020B0503020204020204" pitchFamily="34" charset="-122"/>
                <a:ea typeface="Microsoft YaHei" panose="020B0503020204020204" pitchFamily="34" charset="-122"/>
              </a:rPr>
              <a:t>A Unified View</a:t>
            </a:r>
          </a:p>
        </p:txBody>
      </p:sp>
      <p:sp>
        <p:nvSpPr>
          <p:cNvPr id="12" name="文本框 11"/>
          <p:cNvSpPr txBox="1"/>
          <p:nvPr/>
        </p:nvSpPr>
        <p:spPr>
          <a:xfrm>
            <a:off x="1427026" y="5297182"/>
            <a:ext cx="8648700" cy="2308324"/>
          </a:xfrm>
          <a:prstGeom prst="rect">
            <a:avLst/>
          </a:prstGeom>
          <a:noFill/>
        </p:spPr>
        <p:txBody>
          <a:bodyPr wrap="square" rtlCol="0">
            <a:spAutoFit/>
          </a:bodyPr>
          <a:lstStyle/>
          <a:p>
            <a:pPr algn="ctr"/>
            <a:r>
              <a:rPr lang="en-US" altLang="zh-TW" sz="2400" dirty="0">
                <a:latin typeface="Microsoft YaHei" panose="020B0503020204020204" pitchFamily="34" charset="-122"/>
                <a:ea typeface="Microsoft YaHei" panose="020B0503020204020204" pitchFamily="34" charset="-122"/>
              </a:rPr>
              <a:t>Team 1</a:t>
            </a:r>
          </a:p>
          <a:p>
            <a:pPr algn="ctr"/>
            <a:r>
              <a:rPr lang="en-US" altLang="zh-TW" sz="2400" dirty="0" smtClean="0">
                <a:latin typeface="Microsoft YaHei" panose="020B0503020204020204" pitchFamily="34" charset="-122"/>
                <a:ea typeface="Microsoft YaHei" panose="020B0503020204020204" pitchFamily="34" charset="-122"/>
              </a:rPr>
              <a:t> M074020029 </a:t>
            </a:r>
            <a:r>
              <a:rPr lang="zh-TW" altLang="en-US" sz="2400" dirty="0" smtClean="0">
                <a:latin typeface="Microsoft YaHei" panose="020B0503020204020204" pitchFamily="34" charset="-122"/>
                <a:ea typeface="Microsoft YaHei" panose="020B0503020204020204" pitchFamily="34" charset="-122"/>
              </a:rPr>
              <a:t>傅昶曄    </a:t>
            </a:r>
            <a:r>
              <a:rPr lang="en-US" altLang="zh-TW" sz="2400" dirty="0" smtClean="0">
                <a:latin typeface="Microsoft YaHei" panose="020B0503020204020204" pitchFamily="34" charset="-122"/>
                <a:ea typeface="Microsoft YaHei" panose="020B0503020204020204" pitchFamily="34" charset="-122"/>
              </a:rPr>
              <a:t>M074020024 </a:t>
            </a:r>
            <a:r>
              <a:rPr lang="zh-TW" altLang="en-US" sz="2400" dirty="0" smtClean="0">
                <a:latin typeface="Microsoft YaHei" panose="020B0503020204020204" pitchFamily="34" charset="-122"/>
                <a:ea typeface="Microsoft YaHei" panose="020B0503020204020204" pitchFamily="34" charset="-122"/>
              </a:rPr>
              <a:t>楊長舜</a:t>
            </a:r>
            <a:endParaRPr lang="en-US" altLang="zh-TW" sz="2400" dirty="0">
              <a:latin typeface="Microsoft YaHei" panose="020B0503020204020204" pitchFamily="34" charset="-122"/>
              <a:ea typeface="Microsoft YaHei" panose="020B0503020204020204" pitchFamily="34" charset="-122"/>
            </a:endParaRPr>
          </a:p>
          <a:p>
            <a:pPr algn="ctr"/>
            <a:r>
              <a:rPr lang="en-US" altLang="zh-TW" sz="2400" dirty="0" smtClean="0">
                <a:latin typeface="Microsoft YaHei" panose="020B0503020204020204" pitchFamily="34" charset="-122"/>
                <a:ea typeface="Microsoft YaHei" panose="020B0503020204020204" pitchFamily="34" charset="-122"/>
              </a:rPr>
              <a:t> M074020014 </a:t>
            </a:r>
            <a:r>
              <a:rPr lang="zh-TW" altLang="en-US" sz="2400" dirty="0" smtClean="0">
                <a:latin typeface="Microsoft YaHei" panose="020B0503020204020204" pitchFamily="34" charset="-122"/>
                <a:ea typeface="Microsoft YaHei" panose="020B0503020204020204" pitchFamily="34" charset="-122"/>
              </a:rPr>
              <a:t>盧怡</a:t>
            </a:r>
            <a:r>
              <a:rPr lang="zh-TW" altLang="en-US" sz="2400" dirty="0">
                <a:latin typeface="Microsoft YaHei" panose="020B0503020204020204" pitchFamily="34" charset="-122"/>
                <a:ea typeface="Microsoft YaHei" panose="020B0503020204020204" pitchFamily="34" charset="-122"/>
              </a:rPr>
              <a:t>君</a:t>
            </a:r>
            <a:r>
              <a:rPr lang="zh-TW" altLang="en-US" sz="2400" dirty="0" smtClean="0">
                <a:latin typeface="Microsoft YaHei" panose="020B0503020204020204" pitchFamily="34" charset="-122"/>
                <a:ea typeface="Microsoft YaHei" panose="020B0503020204020204" pitchFamily="34" charset="-122"/>
              </a:rPr>
              <a:t>    </a:t>
            </a:r>
            <a:r>
              <a:rPr lang="en-US" altLang="zh-TW" sz="2400" dirty="0" smtClean="0">
                <a:latin typeface="Microsoft YaHei" panose="020B0503020204020204" pitchFamily="34" charset="-122"/>
                <a:ea typeface="Microsoft YaHei" panose="020B0503020204020204" pitchFamily="34" charset="-122"/>
              </a:rPr>
              <a:t>M074020001 </a:t>
            </a:r>
            <a:r>
              <a:rPr lang="zh-TW" altLang="en-US" sz="2400" dirty="0" smtClean="0">
                <a:latin typeface="Microsoft YaHei" panose="020B0503020204020204" pitchFamily="34" charset="-122"/>
                <a:ea typeface="Microsoft YaHei" panose="020B0503020204020204" pitchFamily="34" charset="-122"/>
              </a:rPr>
              <a:t>尤愛雅</a:t>
            </a:r>
            <a:endParaRPr lang="en-US" altLang="zh-TW" sz="2400" dirty="0" smtClean="0">
              <a:latin typeface="Microsoft YaHei" panose="020B0503020204020204" pitchFamily="34" charset="-122"/>
              <a:ea typeface="Microsoft YaHei" panose="020B0503020204020204" pitchFamily="34" charset="-122"/>
            </a:endParaRPr>
          </a:p>
          <a:p>
            <a:r>
              <a:rPr lang="zh-TW" altLang="en-US" sz="2400" dirty="0" smtClean="0">
                <a:latin typeface="Microsoft YaHei" panose="020B0503020204020204" pitchFamily="34" charset="-122"/>
                <a:ea typeface="Microsoft YaHei" panose="020B0503020204020204" pitchFamily="34" charset="-122"/>
              </a:rPr>
              <a:t>             </a:t>
            </a:r>
            <a:r>
              <a:rPr lang="en-US" altLang="zh-TW" sz="2400" dirty="0" smtClean="0">
                <a:latin typeface="Microsoft YaHei" panose="020B0503020204020204" pitchFamily="34" charset="-122"/>
                <a:ea typeface="Microsoft YaHei" panose="020B0503020204020204" pitchFamily="34" charset="-122"/>
              </a:rPr>
              <a:t>M074020027</a:t>
            </a:r>
            <a:r>
              <a:rPr lang="zh-TW" altLang="en-US" sz="2400" dirty="0" smtClean="0">
                <a:latin typeface="Microsoft YaHei" panose="020B0503020204020204" pitchFamily="34" charset="-122"/>
                <a:ea typeface="Microsoft YaHei" panose="020B0503020204020204" pitchFamily="34" charset="-122"/>
              </a:rPr>
              <a:t> 洪育</a:t>
            </a:r>
            <a:r>
              <a:rPr lang="zh-TW" altLang="en-US" sz="2400" dirty="0">
                <a:latin typeface="Microsoft YaHei" panose="020B0503020204020204" pitchFamily="34" charset="-122"/>
                <a:ea typeface="Microsoft YaHei" panose="020B0503020204020204" pitchFamily="34" charset="-122"/>
              </a:rPr>
              <a:t>勛</a:t>
            </a:r>
            <a:endParaRPr lang="en-US" altLang="zh-TW" sz="2400" dirty="0" smtClean="0">
              <a:latin typeface="Microsoft YaHei" panose="020B0503020204020204" pitchFamily="34" charset="-122"/>
              <a:ea typeface="Microsoft YaHei" panose="020B0503020204020204" pitchFamily="34" charset="-122"/>
            </a:endParaRPr>
          </a:p>
          <a:p>
            <a:pPr algn="ctr"/>
            <a:endParaRPr lang="zh-TW" altLang="en-US" sz="2400" dirty="0" smtClean="0">
              <a:latin typeface="Microsoft YaHei" panose="020B0503020204020204" pitchFamily="34" charset="-122"/>
              <a:ea typeface="Microsoft YaHei" panose="020B0503020204020204" pitchFamily="34" charset="-122"/>
            </a:endParaRPr>
          </a:p>
          <a:p>
            <a:endParaRPr lang="zh-TW" altLang="en-US" sz="2400" dirty="0">
              <a:latin typeface="Microsoft YaHei" panose="020B0503020204020204" pitchFamily="34" charset="-122"/>
              <a:ea typeface="Microsoft YaHei" panose="020B0503020204020204" pitchFamily="34" charset="-122"/>
            </a:endParaRPr>
          </a:p>
        </p:txBody>
      </p:sp>
      <p:cxnSp>
        <p:nvCxnSpPr>
          <p:cNvPr id="14" name="直接连接符 13"/>
          <p:cNvCxnSpPr/>
          <p:nvPr/>
        </p:nvCxnSpPr>
        <p:spPr>
          <a:xfrm>
            <a:off x="2286089" y="5251015"/>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018193" y="3527150"/>
            <a:ext cx="12191998" cy="523220"/>
          </a:xfrm>
          <a:prstGeom prst="rect">
            <a:avLst/>
          </a:prstGeom>
          <a:noFill/>
        </p:spPr>
        <p:txBody>
          <a:bodyPr wrap="square" rtlCol="0">
            <a:spAutoFit/>
          </a:bodyPr>
          <a:lstStyle/>
          <a:p>
            <a:pPr algn="ctr"/>
            <a:r>
              <a:rPr lang="en-US" altLang="zh-CN" sz="2800" b="1" dirty="0">
                <a:solidFill>
                  <a:schemeClr val="bg1">
                    <a:alpha val="60000"/>
                  </a:schemeClr>
                </a:solidFill>
                <a:latin typeface="Microsoft YaHei" panose="020B0503020204020204" pitchFamily="34" charset="-122"/>
                <a:ea typeface="Microsoft YaHei" panose="020B0503020204020204" pitchFamily="34" charset="-122"/>
              </a:rPr>
              <a:t>Management Information System</a:t>
            </a:r>
            <a:endParaRPr lang="zh-CN" altLang="en-US" sz="2800" b="1" dirty="0">
              <a:solidFill>
                <a:schemeClr val="bg1">
                  <a:alpha val="60000"/>
                </a:schemeClr>
              </a:solidFill>
              <a:latin typeface="Microsoft YaHei" panose="020B0503020204020204" pitchFamily="34" charset="-122"/>
              <a:ea typeface="Microsoft YaHei" panose="020B0503020204020204" pitchFamily="34" charset="-122"/>
            </a:endParaRPr>
          </a:p>
        </p:txBody>
      </p:sp>
      <p:pic>
        <p:nvPicPr>
          <p:cNvPr id="13" name="Picture 8" descr="pic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26" y="130593"/>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8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7" presetClass="entr" presetSubtype="0" fill="hold" grpId="0" nodeType="withEffect">
                                  <p:stCondLst>
                                    <p:cond delay="8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600"/>
                                        <p:tgtEl>
                                          <p:spTgt spid="11"/>
                                        </p:tgtEl>
                                      </p:cBhvr>
                                    </p:animEffect>
                                    <p:anim calcmode="lin" valueType="num">
                                      <p:cBhvr>
                                        <p:cTn id="11" dur="600" fill="hold"/>
                                        <p:tgtEl>
                                          <p:spTgt spid="11"/>
                                        </p:tgtEl>
                                        <p:attrNameLst>
                                          <p:attrName>ppt_x</p:attrName>
                                        </p:attrNameLst>
                                      </p:cBhvr>
                                      <p:tavLst>
                                        <p:tav tm="0">
                                          <p:val>
                                            <p:strVal val="#ppt_x"/>
                                          </p:val>
                                        </p:tav>
                                        <p:tav tm="100000">
                                          <p:val>
                                            <p:strVal val="#ppt_x"/>
                                          </p:val>
                                        </p:tav>
                                      </p:tavLst>
                                    </p:anim>
                                    <p:anim calcmode="lin" valueType="num">
                                      <p:cBhvr>
                                        <p:cTn id="12" dur="6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8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600"/>
                                        <p:tgtEl>
                                          <p:spTgt spid="12"/>
                                        </p:tgtEl>
                                      </p:cBhvr>
                                    </p:animEffect>
                                    <p:anim calcmode="lin" valueType="num">
                                      <p:cBhvr>
                                        <p:cTn id="16" dur="600" fill="hold"/>
                                        <p:tgtEl>
                                          <p:spTgt spid="12"/>
                                        </p:tgtEl>
                                        <p:attrNameLst>
                                          <p:attrName>ppt_x</p:attrName>
                                        </p:attrNameLst>
                                      </p:cBhvr>
                                      <p:tavLst>
                                        <p:tav tm="0">
                                          <p:val>
                                            <p:strVal val="#ppt_x"/>
                                          </p:val>
                                        </p:tav>
                                        <p:tav tm="100000">
                                          <p:val>
                                            <p:strVal val="#ppt_x"/>
                                          </p:val>
                                        </p:tav>
                                      </p:tavLst>
                                    </p:anim>
                                    <p:anim calcmode="lin" valueType="num">
                                      <p:cBhvr>
                                        <p:cTn id="17" dur="600" fill="hold"/>
                                        <p:tgtEl>
                                          <p:spTgt spid="12"/>
                                        </p:tgtEl>
                                        <p:attrNameLst>
                                          <p:attrName>ppt_y</p:attrName>
                                        </p:attrNameLst>
                                      </p:cBhvr>
                                      <p:tavLst>
                                        <p:tav tm="0">
                                          <p:val>
                                            <p:strVal val="#ppt_y+.1"/>
                                          </p:val>
                                        </p:tav>
                                        <p:tav tm="100000">
                                          <p:val>
                                            <p:strVal val="#ppt_y"/>
                                          </p:val>
                                        </p:tav>
                                      </p:tavLst>
                                    </p:anim>
                                  </p:childTnLst>
                                </p:cTn>
                              </p:par>
                              <p:par>
                                <p:cTn id="18" presetID="16" presetClass="entr" presetSubtype="37" fill="hold" nodeType="withEffect">
                                  <p:stCondLst>
                                    <p:cond delay="1000"/>
                                  </p:stCondLst>
                                  <p:childTnLst>
                                    <p:set>
                                      <p:cBhvr>
                                        <p:cTn id="19" dur="1" fill="hold">
                                          <p:stCondLst>
                                            <p:cond delay="0"/>
                                          </p:stCondLst>
                                        </p:cTn>
                                        <p:tgtEl>
                                          <p:spTgt spid="14"/>
                                        </p:tgtEl>
                                        <p:attrNameLst>
                                          <p:attrName>style.visibility</p:attrName>
                                        </p:attrNameLst>
                                      </p:cBhvr>
                                      <p:to>
                                        <p:strVal val="visible"/>
                                      </p:to>
                                    </p:set>
                                    <p:animEffect transition="in" filter="barn(outVertic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5200449"/>
          </a:xfrm>
          <a:prstGeom prst="rect">
            <a:avLst/>
          </a:prstGeom>
        </p:spPr>
      </p:pic>
      <p:sp>
        <p:nvSpPr>
          <p:cNvPr id="8" name="矩形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781550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4152900 w 12192000"/>
              <a:gd name="connsiteY1" fmla="*/ 42862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819400 w 12192000"/>
              <a:gd name="connsiteY1" fmla="*/ 50101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571750 w 12192000"/>
              <a:gd name="connsiteY1" fmla="*/ 52387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2571750" y="5238750"/>
                </a:lnTo>
                <a:lnTo>
                  <a:pt x="12192000" y="0"/>
                </a:lnTo>
                <a:lnTo>
                  <a:pt x="12192000" y="6858000"/>
                </a:lnTo>
                <a:lnTo>
                  <a:pt x="0" y="6858000"/>
                </a:lnTo>
                <a:lnTo>
                  <a:pt x="0"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文本框 5"/>
          <p:cNvSpPr txBox="1"/>
          <p:nvPr/>
        </p:nvSpPr>
        <p:spPr>
          <a:xfrm>
            <a:off x="5091771" y="3539273"/>
            <a:ext cx="6574365" cy="1754326"/>
          </a:xfrm>
          <a:prstGeom prst="rect">
            <a:avLst/>
          </a:prstGeom>
          <a:noFill/>
        </p:spPr>
        <p:txBody>
          <a:bodyPr wrap="square" rtlCol="0">
            <a:spAutoFit/>
          </a:bodyPr>
          <a:lstStyle/>
          <a:p>
            <a:pPr algn="ctr"/>
            <a:r>
              <a:rPr lang="en-US" altLang="zh-CN" sz="3600" b="1" dirty="0">
                <a:latin typeface="Microsoft YaHei" panose="020B0503020204020204" pitchFamily="34" charset="-122"/>
                <a:ea typeface="Microsoft YaHei" panose="020B0503020204020204" pitchFamily="34" charset="-122"/>
              </a:rPr>
              <a:t>Review user acceptance literature and discuss eight prominent models</a:t>
            </a:r>
            <a:endParaRPr lang="zh-CN" altLang="en-US" sz="3600" b="1" dirty="0">
              <a:latin typeface="Microsoft YaHei" panose="020B0503020204020204" pitchFamily="34" charset="-122"/>
              <a:ea typeface="Microsoft YaHei" panose="020B0503020204020204" pitchFamily="34" charset="-122"/>
            </a:endParaRPr>
          </a:p>
        </p:txBody>
      </p:sp>
      <p:sp>
        <p:nvSpPr>
          <p:cNvPr id="9" name="文本框 8"/>
          <p:cNvSpPr txBox="1"/>
          <p:nvPr/>
        </p:nvSpPr>
        <p:spPr>
          <a:xfrm>
            <a:off x="2140298" y="5515447"/>
            <a:ext cx="11274251" cy="338554"/>
          </a:xfrm>
          <a:prstGeom prst="rect">
            <a:avLst/>
          </a:prstGeom>
          <a:noFill/>
        </p:spPr>
        <p:txBody>
          <a:bodyPr wrap="square" rtlCol="0">
            <a:spAutoFit/>
          </a:bodyPr>
          <a:lstStyle/>
          <a:p>
            <a:pPr algn="ctr"/>
            <a:r>
              <a:rPr lang="en-US" altLang="zh-CN" sz="1600" dirty="0" smtClean="0">
                <a:latin typeface="Microsoft YaHei" panose="020B0503020204020204" pitchFamily="34" charset="-122"/>
                <a:ea typeface="Microsoft YaHei" panose="020B0503020204020204" pitchFamily="34" charset="-122"/>
              </a:rPr>
              <a:t>Prior </a:t>
            </a:r>
            <a:r>
              <a:rPr lang="en-US" altLang="zh-CN" sz="1600" dirty="0">
                <a:latin typeface="Microsoft YaHei" panose="020B0503020204020204" pitchFamily="34" charset="-122"/>
                <a:ea typeface="Microsoft YaHei" panose="020B0503020204020204" pitchFamily="34" charset="-122"/>
              </a:rPr>
              <a:t>Model Tests and Model Comparisons, Models and Theories of Individual Acceptance </a:t>
            </a:r>
          </a:p>
        </p:txBody>
      </p:sp>
      <p:sp>
        <p:nvSpPr>
          <p:cNvPr id="15" name="直角三角形 14"/>
          <p:cNvSpPr>
            <a:spLocks noChangeAspect="1"/>
          </p:cNvSpPr>
          <p:nvPr/>
        </p:nvSpPr>
        <p:spPr>
          <a:xfrm rot="13501014" flipV="1">
            <a:off x="2421037" y="-184316"/>
            <a:ext cx="2212508" cy="221250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a:spLocks noChangeAspect="1"/>
          </p:cNvSpPr>
          <p:nvPr/>
        </p:nvSpPr>
        <p:spPr>
          <a:xfrm rot="13501014" flipV="1">
            <a:off x="3103798" y="130683"/>
            <a:ext cx="2212508" cy="2212508"/>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324102" y="1397422"/>
            <a:ext cx="3771898" cy="830997"/>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02</a:t>
            </a:r>
            <a:endParaRPr lang="zh-CN" altLang="en-US"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4875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animBg="1"/>
      <p:bldP spid="11"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3C01-8D80-654A-B7A8-755DCD6720EC}"/>
              </a:ext>
            </a:extLst>
          </p:cNvPr>
          <p:cNvSpPr>
            <a:spLocks noGrp="1"/>
          </p:cNvSpPr>
          <p:nvPr>
            <p:ph type="title"/>
          </p:nvPr>
        </p:nvSpPr>
        <p:spPr/>
        <p:txBody>
          <a:bodyPr>
            <a:normAutofit fontScale="90000"/>
          </a:bodyPr>
          <a:lstStyle/>
          <a:p>
            <a:endParaRPr lang="en-US" sz="3600" dirty="0"/>
          </a:p>
        </p:txBody>
      </p:sp>
      <p:graphicFrame>
        <p:nvGraphicFramePr>
          <p:cNvPr id="6" name="Group 226">
            <a:extLst>
              <a:ext uri="{FF2B5EF4-FFF2-40B4-BE49-F238E27FC236}">
                <a16:creationId xmlns:a16="http://schemas.microsoft.com/office/drawing/2014/main" id="{0A0487C9-7F99-5742-8186-FB58B4B0360A}"/>
              </a:ext>
            </a:extLst>
          </p:cNvPr>
          <p:cNvGraphicFramePr>
            <a:graphicFrameLocks/>
          </p:cNvGraphicFramePr>
          <p:nvPr>
            <p:extLst>
              <p:ext uri="{D42A27DB-BD31-4B8C-83A1-F6EECF244321}">
                <p14:modId xmlns:p14="http://schemas.microsoft.com/office/powerpoint/2010/main" val="4016644287"/>
              </p:ext>
            </p:extLst>
          </p:nvPr>
        </p:nvGraphicFramePr>
        <p:xfrm>
          <a:off x="1349079" y="2180572"/>
          <a:ext cx="9663914" cy="3145054"/>
        </p:xfrm>
        <a:graphic>
          <a:graphicData uri="http://schemas.openxmlformats.org/drawingml/2006/table">
            <a:tbl>
              <a:tblPr/>
              <a:tblGrid>
                <a:gridCol w="2349058">
                  <a:extLst>
                    <a:ext uri="{9D8B030D-6E8A-4147-A177-3AD203B41FA5}">
                      <a16:colId xmlns:a16="http://schemas.microsoft.com/office/drawing/2014/main" val="20000"/>
                    </a:ext>
                  </a:extLst>
                </a:gridCol>
                <a:gridCol w="2409150">
                  <a:extLst>
                    <a:ext uri="{9D8B030D-6E8A-4147-A177-3AD203B41FA5}">
                      <a16:colId xmlns:a16="http://schemas.microsoft.com/office/drawing/2014/main" val="20001"/>
                    </a:ext>
                  </a:extLst>
                </a:gridCol>
                <a:gridCol w="4905706">
                  <a:extLst>
                    <a:ext uri="{9D8B030D-6E8A-4147-A177-3AD203B41FA5}">
                      <a16:colId xmlns:a16="http://schemas.microsoft.com/office/drawing/2014/main" val="20002"/>
                    </a:ext>
                  </a:extLst>
                </a:gridCol>
              </a:tblGrid>
              <a:tr h="4659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Model</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Core Constructs</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Definitions</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1164838">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Theory of Reasoned Action (TRA)</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D0D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Attitude Toward</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Behavior</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An individual’s positive or negative feelings about performing the target behavior</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D0D0"/>
                    </a:solidFill>
                  </a:tcPr>
                </a:tc>
                <a:extLst>
                  <a:ext uri="{0D108BD9-81ED-4DB2-BD59-A6C34878D82A}">
                    <a16:rowId xmlns:a16="http://schemas.microsoft.com/office/drawing/2014/main" val="10001"/>
                  </a:ext>
                </a:extLst>
              </a:tr>
              <a:tr h="1514300">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Subjective Norm</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person’s perception that most people who are important to him think he should or should not perform the behavior in question</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2"/>
                  </a:ext>
                </a:extLst>
              </a:tr>
            </a:tbl>
          </a:graphicData>
        </a:graphic>
      </p:graphicFrame>
      <p:sp>
        <p:nvSpPr>
          <p:cNvPr id="4" name="矩形 3"/>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3"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Models and Theories of Individual Acceptance (1/8)</a:t>
            </a:r>
          </a:p>
        </p:txBody>
      </p:sp>
    </p:spTree>
    <p:extLst>
      <p:ext uri="{BB962C8B-B14F-4D97-AF65-F5344CB8AC3E}">
        <p14:creationId xmlns:p14="http://schemas.microsoft.com/office/powerpoint/2010/main" val="4229755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018E-A736-D84A-9F49-9D75A66DA0F9}"/>
              </a:ext>
            </a:extLst>
          </p:cNvPr>
          <p:cNvSpPr>
            <a:spLocks noGrp="1"/>
          </p:cNvSpPr>
          <p:nvPr>
            <p:ph type="title"/>
          </p:nvPr>
        </p:nvSpPr>
        <p:spPr/>
        <p:txBody>
          <a:bodyPr>
            <a:normAutofit fontScale="90000"/>
          </a:bodyPr>
          <a:lstStyle/>
          <a:p>
            <a:r>
              <a:rPr lang="en-US" altLang="zh-TW" sz="3600" b="1" dirty="0"/>
              <a:t>Models and Theories of Individual Acceptance</a:t>
            </a:r>
            <a:r>
              <a:rPr lang="en-US" altLang="zh-TW" sz="4800" dirty="0"/>
              <a:t> </a:t>
            </a:r>
            <a:r>
              <a:rPr lang="en-US" altLang="zh-TW" sz="3600" b="1" dirty="0"/>
              <a:t>(2/8)</a:t>
            </a:r>
            <a:endParaRPr lang="en-US" sz="3600" dirty="0"/>
          </a:p>
        </p:txBody>
      </p:sp>
      <p:graphicFrame>
        <p:nvGraphicFramePr>
          <p:cNvPr id="6" name="Group 113">
            <a:extLst>
              <a:ext uri="{FF2B5EF4-FFF2-40B4-BE49-F238E27FC236}">
                <a16:creationId xmlns:a16="http://schemas.microsoft.com/office/drawing/2014/main" id="{05FA23E4-6B83-044A-8BF5-9458027FD128}"/>
              </a:ext>
            </a:extLst>
          </p:cNvPr>
          <p:cNvGraphicFramePr>
            <a:graphicFrameLocks/>
          </p:cNvGraphicFramePr>
          <p:nvPr>
            <p:extLst>
              <p:ext uri="{D42A27DB-BD31-4B8C-83A1-F6EECF244321}">
                <p14:modId xmlns:p14="http://schemas.microsoft.com/office/powerpoint/2010/main" val="956809549"/>
              </p:ext>
            </p:extLst>
          </p:nvPr>
        </p:nvGraphicFramePr>
        <p:xfrm>
          <a:off x="1820427" y="2239508"/>
          <a:ext cx="8438939" cy="3114604"/>
        </p:xfrm>
        <a:graphic>
          <a:graphicData uri="http://schemas.openxmlformats.org/drawingml/2006/table">
            <a:tbl>
              <a:tblPr/>
              <a:tblGrid>
                <a:gridCol w="2051131">
                  <a:extLst>
                    <a:ext uri="{9D8B030D-6E8A-4147-A177-3AD203B41FA5}">
                      <a16:colId xmlns:a16="http://schemas.microsoft.com/office/drawing/2014/main" val="20000"/>
                    </a:ext>
                  </a:extLst>
                </a:gridCol>
                <a:gridCol w="2103223">
                  <a:extLst>
                    <a:ext uri="{9D8B030D-6E8A-4147-A177-3AD203B41FA5}">
                      <a16:colId xmlns:a16="http://schemas.microsoft.com/office/drawing/2014/main" val="20001"/>
                    </a:ext>
                  </a:extLst>
                </a:gridCol>
                <a:gridCol w="4284585">
                  <a:extLst>
                    <a:ext uri="{9D8B030D-6E8A-4147-A177-3AD203B41FA5}">
                      <a16:colId xmlns:a16="http://schemas.microsoft.com/office/drawing/2014/main" val="20002"/>
                    </a:ext>
                  </a:extLst>
                </a:gridCol>
              </a:tblGrid>
              <a:tr h="3714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Model</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Core Constructs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Definitions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914298">
                <a:tc row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Technology Acceptance Model (TAM)</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Perceived Usefulness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degree to which a person believes that using a particular system would enhance job performance</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D0D0"/>
                    </a:solidFill>
                  </a:tcPr>
                </a:tc>
                <a:extLst>
                  <a:ext uri="{0D108BD9-81ED-4DB2-BD59-A6C34878D82A}">
                    <a16:rowId xmlns:a16="http://schemas.microsoft.com/office/drawing/2014/main" val="10001"/>
                  </a:ext>
                </a:extLst>
              </a:tr>
              <a:tr h="914298">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Perceived Ease of</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Use</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degree to which a person believes that using a particular system would be free of effort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2"/>
                  </a:ext>
                </a:extLst>
              </a:tr>
              <a:tr h="640009">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Subjective Norm</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Adapted from TRA/TPB. Included in TAM2 only</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D0D0"/>
                    </a:solidFill>
                  </a:tcPr>
                </a:tc>
                <a:extLst>
                  <a:ext uri="{0D108BD9-81ED-4DB2-BD59-A6C34878D82A}">
                    <a16:rowId xmlns:a16="http://schemas.microsoft.com/office/drawing/2014/main" val="10003"/>
                  </a:ext>
                </a:extLst>
              </a:tr>
            </a:tbl>
          </a:graphicData>
        </a:graphic>
      </p:graphicFrame>
      <p:sp>
        <p:nvSpPr>
          <p:cNvPr id="5" name="矩形 4"/>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7" name="组合 16"/>
          <p:cNvGrpSpPr/>
          <p:nvPr/>
        </p:nvGrpSpPr>
        <p:grpSpPr>
          <a:xfrm>
            <a:off x="437033" y="104400"/>
            <a:ext cx="835707" cy="705600"/>
            <a:chOff x="7460039" y="1375766"/>
            <a:chExt cx="1428337" cy="1424584"/>
          </a:xfrm>
        </p:grpSpPr>
        <p:sp>
          <p:nvSpPr>
            <p:cNvPr id="8" name="等腰三角形 7"/>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9" name="等腰三角形 8"/>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0"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Models and Theories of Individual Acceptance </a:t>
            </a:r>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(2/8</a:t>
            </a:r>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a:t>
            </a:r>
          </a:p>
        </p:txBody>
      </p:sp>
    </p:spTree>
    <p:extLst>
      <p:ext uri="{BB962C8B-B14F-4D97-AF65-F5344CB8AC3E}">
        <p14:creationId xmlns:p14="http://schemas.microsoft.com/office/powerpoint/2010/main" val="2668521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018E-A736-D84A-9F49-9D75A66DA0F9}"/>
              </a:ext>
            </a:extLst>
          </p:cNvPr>
          <p:cNvSpPr>
            <a:spLocks noGrp="1"/>
          </p:cNvSpPr>
          <p:nvPr>
            <p:ph type="title"/>
          </p:nvPr>
        </p:nvSpPr>
        <p:spPr/>
        <p:txBody>
          <a:bodyPr>
            <a:normAutofit fontScale="90000"/>
          </a:bodyPr>
          <a:lstStyle/>
          <a:p>
            <a:r>
              <a:rPr lang="en-US" altLang="zh-TW" sz="3600" b="1" dirty="0"/>
              <a:t>Models and Theories of Individual Acceptance</a:t>
            </a:r>
            <a:r>
              <a:rPr lang="en-US" altLang="zh-TW" sz="4800" dirty="0"/>
              <a:t> </a:t>
            </a:r>
            <a:r>
              <a:rPr lang="en-US" altLang="zh-TW" sz="3600" b="1" dirty="0"/>
              <a:t>(3/8)</a:t>
            </a:r>
            <a:endParaRPr lang="en-US" sz="3600" dirty="0"/>
          </a:p>
        </p:txBody>
      </p:sp>
      <p:graphicFrame>
        <p:nvGraphicFramePr>
          <p:cNvPr id="6" name="Group 40">
            <a:extLst>
              <a:ext uri="{FF2B5EF4-FFF2-40B4-BE49-F238E27FC236}">
                <a16:creationId xmlns:a16="http://schemas.microsoft.com/office/drawing/2014/main" id="{BE6CEA09-A9A0-3D46-A7C5-8403B7C04F5E}"/>
              </a:ext>
            </a:extLst>
          </p:cNvPr>
          <p:cNvGraphicFramePr>
            <a:graphicFrameLocks/>
          </p:cNvGraphicFramePr>
          <p:nvPr>
            <p:extLst>
              <p:ext uri="{D42A27DB-BD31-4B8C-83A1-F6EECF244321}">
                <p14:modId xmlns:p14="http://schemas.microsoft.com/office/powerpoint/2010/main" val="664311811"/>
              </p:ext>
            </p:extLst>
          </p:nvPr>
        </p:nvGraphicFramePr>
        <p:xfrm>
          <a:off x="1559168" y="1788991"/>
          <a:ext cx="8519327" cy="3292071"/>
        </p:xfrm>
        <a:graphic>
          <a:graphicData uri="http://schemas.openxmlformats.org/drawingml/2006/table">
            <a:tbl>
              <a:tblPr/>
              <a:tblGrid>
                <a:gridCol w="1694334">
                  <a:extLst>
                    <a:ext uri="{9D8B030D-6E8A-4147-A177-3AD203B41FA5}">
                      <a16:colId xmlns:a16="http://schemas.microsoft.com/office/drawing/2014/main" val="20000"/>
                    </a:ext>
                  </a:extLst>
                </a:gridCol>
                <a:gridCol w="1447825">
                  <a:extLst>
                    <a:ext uri="{9D8B030D-6E8A-4147-A177-3AD203B41FA5}">
                      <a16:colId xmlns:a16="http://schemas.microsoft.com/office/drawing/2014/main" val="20001"/>
                    </a:ext>
                  </a:extLst>
                </a:gridCol>
                <a:gridCol w="5377168">
                  <a:extLst>
                    <a:ext uri="{9D8B030D-6E8A-4147-A177-3AD203B41FA5}">
                      <a16:colId xmlns:a16="http://schemas.microsoft.com/office/drawing/2014/main" val="20002"/>
                    </a:ext>
                  </a:extLst>
                </a:gridCol>
              </a:tblGrid>
              <a:tr h="6401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Model</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BBB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Core Constructs</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BBB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Definitions</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BBB59"/>
                    </a:solidFill>
                  </a:tcPr>
                </a:tc>
                <a:extLst>
                  <a:ext uri="{0D108BD9-81ED-4DB2-BD59-A6C34878D82A}">
                    <a16:rowId xmlns:a16="http://schemas.microsoft.com/office/drawing/2014/main" val="10000"/>
                  </a:ext>
                </a:extLst>
              </a:tr>
              <a:tr h="1463194">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Motivational Model (MM)</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TW" sz="18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7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Extrinsic Motivation</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E7D1"/>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TW" sz="18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perception that users want to perform an activity “because it is perceived to be instrumental in achieving valued outcomes that are distinct from the activity itself, such as improved job performance, pay, or promotions</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E7D1"/>
                    </a:solidFill>
                  </a:tcPr>
                </a:tc>
                <a:extLst>
                  <a:ext uri="{0D108BD9-81ED-4DB2-BD59-A6C34878D82A}">
                    <a16:rowId xmlns:a16="http://schemas.microsoft.com/office/drawing/2014/main" val="10001"/>
                  </a:ext>
                </a:extLst>
              </a:tr>
              <a:tr h="914496">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Intrinsic Motivation</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3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perception that users want to perform an activity “for no apparent reinforcement other than the process of performing the activity per se</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3EA"/>
                    </a:solidFill>
                  </a:tcPr>
                </a:tc>
                <a:extLst>
                  <a:ext uri="{0D108BD9-81ED-4DB2-BD59-A6C34878D82A}">
                    <a16:rowId xmlns:a16="http://schemas.microsoft.com/office/drawing/2014/main" val="10002"/>
                  </a:ext>
                </a:extLst>
              </a:tr>
            </a:tbl>
          </a:graphicData>
        </a:graphic>
      </p:graphicFrame>
      <p:sp>
        <p:nvSpPr>
          <p:cNvPr id="4" name="矩形 3"/>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3"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Models and Theories of Individual Acceptance </a:t>
            </a:r>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(3/8</a:t>
            </a:r>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a:t>
            </a:r>
          </a:p>
        </p:txBody>
      </p:sp>
    </p:spTree>
    <p:extLst>
      <p:ext uri="{BB962C8B-B14F-4D97-AF65-F5344CB8AC3E}">
        <p14:creationId xmlns:p14="http://schemas.microsoft.com/office/powerpoint/2010/main" val="2482356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018E-A736-D84A-9F49-9D75A66DA0F9}"/>
              </a:ext>
            </a:extLst>
          </p:cNvPr>
          <p:cNvSpPr>
            <a:spLocks noGrp="1"/>
          </p:cNvSpPr>
          <p:nvPr>
            <p:ph type="title"/>
          </p:nvPr>
        </p:nvSpPr>
        <p:spPr/>
        <p:txBody>
          <a:bodyPr>
            <a:normAutofit fontScale="90000"/>
          </a:bodyPr>
          <a:lstStyle/>
          <a:p>
            <a:r>
              <a:rPr lang="en-US" altLang="zh-TW" sz="3600" b="1" dirty="0"/>
              <a:t>Models and Theories of Individual Acceptance</a:t>
            </a:r>
            <a:r>
              <a:rPr lang="en-US" altLang="zh-TW" sz="3600" dirty="0"/>
              <a:t> </a:t>
            </a:r>
            <a:r>
              <a:rPr lang="en-US" altLang="zh-TW" sz="3600" b="1" dirty="0"/>
              <a:t>(4/8)</a:t>
            </a:r>
            <a:endParaRPr lang="en-US" sz="3600" dirty="0"/>
          </a:p>
        </p:txBody>
      </p:sp>
      <p:graphicFrame>
        <p:nvGraphicFramePr>
          <p:cNvPr id="6" name="Group 205">
            <a:extLst>
              <a:ext uri="{FF2B5EF4-FFF2-40B4-BE49-F238E27FC236}">
                <a16:creationId xmlns:a16="http://schemas.microsoft.com/office/drawing/2014/main" id="{261A9717-6E21-4048-AC9E-900DA630922C}"/>
              </a:ext>
            </a:extLst>
          </p:cNvPr>
          <p:cNvGraphicFramePr>
            <a:graphicFrameLocks/>
          </p:cNvGraphicFramePr>
          <p:nvPr>
            <p:extLst>
              <p:ext uri="{D42A27DB-BD31-4B8C-83A1-F6EECF244321}">
                <p14:modId xmlns:p14="http://schemas.microsoft.com/office/powerpoint/2010/main" val="1112692325"/>
              </p:ext>
            </p:extLst>
          </p:nvPr>
        </p:nvGraphicFramePr>
        <p:xfrm>
          <a:off x="1559167" y="2100108"/>
          <a:ext cx="8871022" cy="3215469"/>
        </p:xfrm>
        <a:graphic>
          <a:graphicData uri="http://schemas.openxmlformats.org/drawingml/2006/table">
            <a:tbl>
              <a:tblPr/>
              <a:tblGrid>
                <a:gridCol w="2287916">
                  <a:extLst>
                    <a:ext uri="{9D8B030D-6E8A-4147-A177-3AD203B41FA5}">
                      <a16:colId xmlns:a16="http://schemas.microsoft.com/office/drawing/2014/main" val="20000"/>
                    </a:ext>
                  </a:extLst>
                </a:gridCol>
                <a:gridCol w="2147595">
                  <a:extLst>
                    <a:ext uri="{9D8B030D-6E8A-4147-A177-3AD203B41FA5}">
                      <a16:colId xmlns:a16="http://schemas.microsoft.com/office/drawing/2014/main" val="20001"/>
                    </a:ext>
                  </a:extLst>
                </a:gridCol>
                <a:gridCol w="4435511">
                  <a:extLst>
                    <a:ext uri="{9D8B030D-6E8A-4147-A177-3AD203B41FA5}">
                      <a16:colId xmlns:a16="http://schemas.microsoft.com/office/drawing/2014/main" val="20002"/>
                    </a:ext>
                  </a:extLst>
                </a:gridCol>
              </a:tblGrid>
              <a:tr h="4148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Model</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Core Constructs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Definitions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26073">
                <a:tc row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Theory of Planned Behavior (TPB)</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Attitude Toward</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Behavior</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Adapted from TR</a:t>
                      </a:r>
                      <a:r>
                        <a:rPr kumimoji="1" lang="en-US" altLang="zh-TW" sz="1800" b="0" i="0" u="none" strike="noStrike" cap="none" normalizeH="0" baseline="0" dirty="0">
                          <a:ln>
                            <a:noFill/>
                          </a:ln>
                          <a:solidFill>
                            <a:schemeClr val="bg1">
                              <a:lumMod val="50000"/>
                            </a:schemeClr>
                          </a:solidFill>
                          <a:effectLst/>
                          <a:latin typeface="Microsoft YaHei" panose="020B0503020204020204" pitchFamily="34" charset="-122"/>
                          <a:ea typeface="Microsoft YaHei" panose="020B0503020204020204" pitchFamily="34" charset="-122"/>
                        </a:rPr>
                        <a:t>A</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14899">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Subjective Norm</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Adapted from TRA</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1659598">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Perceived Behavioral</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Control</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8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perceived ease or difficulty of performing the behavior. In context of IS research,  perceptions of internal and external  constraints on behavior</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TW" sz="18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4" name="矩形 3"/>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3"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Models and Theories of Individual Acceptance </a:t>
            </a:r>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(4/8</a:t>
            </a:r>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a:t>
            </a:r>
          </a:p>
        </p:txBody>
      </p:sp>
    </p:spTree>
    <p:extLst>
      <p:ext uri="{BB962C8B-B14F-4D97-AF65-F5344CB8AC3E}">
        <p14:creationId xmlns:p14="http://schemas.microsoft.com/office/powerpoint/2010/main" val="254832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018E-A736-D84A-9F49-9D75A66DA0F9}"/>
              </a:ext>
            </a:extLst>
          </p:cNvPr>
          <p:cNvSpPr>
            <a:spLocks noGrp="1"/>
          </p:cNvSpPr>
          <p:nvPr>
            <p:ph type="title"/>
          </p:nvPr>
        </p:nvSpPr>
        <p:spPr/>
        <p:txBody>
          <a:bodyPr>
            <a:normAutofit fontScale="90000"/>
          </a:bodyPr>
          <a:lstStyle/>
          <a:p>
            <a:r>
              <a:rPr lang="en-US" altLang="zh-TW" sz="3600" b="1" dirty="0"/>
              <a:t>Models and Theories of Individual Acceptance</a:t>
            </a:r>
            <a:r>
              <a:rPr lang="en-US" altLang="zh-TW" sz="4800" dirty="0"/>
              <a:t> </a:t>
            </a:r>
            <a:r>
              <a:rPr lang="en-US" altLang="zh-TW" sz="3600" b="1" dirty="0"/>
              <a:t>(5/8)</a:t>
            </a:r>
            <a:endParaRPr lang="en-US" sz="3600" dirty="0"/>
          </a:p>
        </p:txBody>
      </p:sp>
      <p:graphicFrame>
        <p:nvGraphicFramePr>
          <p:cNvPr id="10" name="Group 135">
            <a:extLst>
              <a:ext uri="{FF2B5EF4-FFF2-40B4-BE49-F238E27FC236}">
                <a16:creationId xmlns:a16="http://schemas.microsoft.com/office/drawing/2014/main" id="{9034422B-ED34-3E44-ABB0-6921A9055630}"/>
              </a:ext>
            </a:extLst>
          </p:cNvPr>
          <p:cNvGraphicFramePr>
            <a:graphicFrameLocks/>
          </p:cNvGraphicFramePr>
          <p:nvPr>
            <p:extLst>
              <p:ext uri="{D42A27DB-BD31-4B8C-83A1-F6EECF244321}">
                <p14:modId xmlns:p14="http://schemas.microsoft.com/office/powerpoint/2010/main" val="4115086528"/>
              </p:ext>
            </p:extLst>
          </p:nvPr>
        </p:nvGraphicFramePr>
        <p:xfrm>
          <a:off x="1798077" y="2307166"/>
          <a:ext cx="8599714" cy="2926030"/>
        </p:xfrm>
        <a:graphic>
          <a:graphicData uri="http://schemas.openxmlformats.org/drawingml/2006/table">
            <a:tbl>
              <a:tblPr/>
              <a:tblGrid>
                <a:gridCol w="2217944">
                  <a:extLst>
                    <a:ext uri="{9D8B030D-6E8A-4147-A177-3AD203B41FA5}">
                      <a16:colId xmlns:a16="http://schemas.microsoft.com/office/drawing/2014/main" val="20000"/>
                    </a:ext>
                  </a:extLst>
                </a:gridCol>
                <a:gridCol w="2081913">
                  <a:extLst>
                    <a:ext uri="{9D8B030D-6E8A-4147-A177-3AD203B41FA5}">
                      <a16:colId xmlns:a16="http://schemas.microsoft.com/office/drawing/2014/main" val="20001"/>
                    </a:ext>
                  </a:extLst>
                </a:gridCol>
                <a:gridCol w="4299857">
                  <a:extLst>
                    <a:ext uri="{9D8B030D-6E8A-4147-A177-3AD203B41FA5}">
                      <a16:colId xmlns:a16="http://schemas.microsoft.com/office/drawing/2014/main" val="20002"/>
                    </a:ext>
                  </a:extLst>
                </a:gridCol>
              </a:tblGrid>
              <a:tr h="3657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Model</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Core Constructs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Definitions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40011">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Combined TAM and TPB</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  (C-TAM-TPB)</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TW" sz="18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Attitude Toward</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Behavior</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bg1">
                              <a:lumMod val="50000"/>
                            </a:schemeClr>
                          </a:solidFill>
                          <a:effectLst/>
                          <a:latin typeface="Microsoft YaHei" panose="020B0503020204020204" pitchFamily="34" charset="-122"/>
                          <a:ea typeface="Microsoft YaHei" panose="020B0503020204020204" pitchFamily="34" charset="-122"/>
                        </a:rPr>
                        <a:t>Adapted from TRA/TPB</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1"/>
                  </a:ext>
                </a:extLst>
              </a:tr>
              <a:tr h="365720">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Subjective Norm</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bg1">
                              <a:lumMod val="50000"/>
                            </a:schemeClr>
                          </a:solidFill>
                          <a:effectLst/>
                          <a:latin typeface="Microsoft YaHei" panose="020B0503020204020204" pitchFamily="34" charset="-122"/>
                          <a:ea typeface="Microsoft YaHei" panose="020B0503020204020204" pitchFamily="34" charset="-122"/>
                        </a:rPr>
                        <a:t>Adapted from TRA/TPB</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2"/>
                  </a:ext>
                </a:extLst>
              </a:tr>
              <a:tr h="914301">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Perceived Behavioral</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Control</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bg1">
                              <a:lumMod val="50000"/>
                            </a:schemeClr>
                          </a:solidFill>
                          <a:effectLst/>
                          <a:latin typeface="Microsoft YaHei" panose="020B0503020204020204" pitchFamily="34" charset="-122"/>
                          <a:ea typeface="Microsoft YaHei" panose="020B0503020204020204" pitchFamily="34" charset="-122"/>
                        </a:rPr>
                        <a:t>Adapted from TPB</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3"/>
                  </a:ext>
                </a:extLst>
              </a:tr>
              <a:tr h="640011">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Perceived Usefulness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bg1">
                              <a:lumMod val="50000"/>
                            </a:schemeClr>
                          </a:solidFill>
                          <a:effectLst/>
                          <a:latin typeface="Microsoft YaHei" panose="020B0503020204020204" pitchFamily="34" charset="-122"/>
                          <a:ea typeface="Microsoft YaHei" panose="020B0503020204020204" pitchFamily="34" charset="-122"/>
                        </a:rPr>
                        <a:t>Adapted from TAM</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4"/>
                  </a:ext>
                </a:extLst>
              </a:tr>
            </a:tbl>
          </a:graphicData>
        </a:graphic>
      </p:graphicFrame>
      <p:sp>
        <p:nvSpPr>
          <p:cNvPr id="9" name="矩形 8"/>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37033" y="104400"/>
            <a:ext cx="835707" cy="705600"/>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Models and Theories of Individual Acceptance </a:t>
            </a:r>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(5/8</a:t>
            </a:r>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a:t>
            </a:r>
          </a:p>
        </p:txBody>
      </p:sp>
    </p:spTree>
    <p:extLst>
      <p:ext uri="{BB962C8B-B14F-4D97-AF65-F5344CB8AC3E}">
        <p14:creationId xmlns:p14="http://schemas.microsoft.com/office/powerpoint/2010/main" val="25527951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018E-A736-D84A-9F49-9D75A66DA0F9}"/>
              </a:ext>
            </a:extLst>
          </p:cNvPr>
          <p:cNvSpPr>
            <a:spLocks noGrp="1"/>
          </p:cNvSpPr>
          <p:nvPr>
            <p:ph type="title"/>
          </p:nvPr>
        </p:nvSpPr>
        <p:spPr/>
        <p:txBody>
          <a:bodyPr>
            <a:normAutofit fontScale="90000"/>
          </a:bodyPr>
          <a:lstStyle/>
          <a:p>
            <a:r>
              <a:rPr lang="en-US" altLang="zh-TW" sz="3600" b="1" dirty="0"/>
              <a:t>Models and Theories of Individual Acceptance</a:t>
            </a:r>
            <a:r>
              <a:rPr lang="en-US" altLang="zh-TW" sz="3600" dirty="0"/>
              <a:t> </a:t>
            </a:r>
            <a:r>
              <a:rPr lang="en-US" altLang="zh-TW" sz="3600" b="1" dirty="0"/>
              <a:t>(6/8)</a:t>
            </a:r>
            <a:endParaRPr lang="en-US" sz="3600" dirty="0"/>
          </a:p>
        </p:txBody>
      </p:sp>
      <p:graphicFrame>
        <p:nvGraphicFramePr>
          <p:cNvPr id="6" name="Group 122">
            <a:extLst>
              <a:ext uri="{FF2B5EF4-FFF2-40B4-BE49-F238E27FC236}">
                <a16:creationId xmlns:a16="http://schemas.microsoft.com/office/drawing/2014/main" id="{3317543B-1402-E34D-8FA2-16105957DD78}"/>
              </a:ext>
            </a:extLst>
          </p:cNvPr>
          <p:cNvGraphicFramePr>
            <a:graphicFrameLocks/>
          </p:cNvGraphicFramePr>
          <p:nvPr>
            <p:extLst>
              <p:ext uri="{D42A27DB-BD31-4B8C-83A1-F6EECF244321}">
                <p14:modId xmlns:p14="http://schemas.microsoft.com/office/powerpoint/2010/main" val="258759464"/>
              </p:ext>
            </p:extLst>
          </p:nvPr>
        </p:nvGraphicFramePr>
        <p:xfrm>
          <a:off x="1295658" y="1322205"/>
          <a:ext cx="9604551" cy="5076824"/>
        </p:xfrm>
        <a:graphic>
          <a:graphicData uri="http://schemas.openxmlformats.org/drawingml/2006/table">
            <a:tbl>
              <a:tblPr/>
              <a:tblGrid>
                <a:gridCol w="1576674">
                  <a:extLst>
                    <a:ext uri="{9D8B030D-6E8A-4147-A177-3AD203B41FA5}">
                      <a16:colId xmlns:a16="http://schemas.microsoft.com/office/drawing/2014/main" val="20000"/>
                    </a:ext>
                  </a:extLst>
                </a:gridCol>
                <a:gridCol w="1874963">
                  <a:extLst>
                    <a:ext uri="{9D8B030D-6E8A-4147-A177-3AD203B41FA5}">
                      <a16:colId xmlns:a16="http://schemas.microsoft.com/office/drawing/2014/main" val="20001"/>
                    </a:ext>
                  </a:extLst>
                </a:gridCol>
                <a:gridCol w="6152914">
                  <a:extLst>
                    <a:ext uri="{9D8B030D-6E8A-4147-A177-3AD203B41FA5}">
                      <a16:colId xmlns:a16="http://schemas.microsoft.com/office/drawing/2014/main" val="20002"/>
                    </a:ext>
                  </a:extLst>
                </a:gridCol>
              </a:tblGrid>
              <a:tr h="5791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Model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064A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Core Constructs</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064A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Definitions</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064A2"/>
                    </a:solidFill>
                  </a:tcPr>
                </a:tc>
                <a:extLst>
                  <a:ext uri="{0D108BD9-81ED-4DB2-BD59-A6C34878D82A}">
                    <a16:rowId xmlns:a16="http://schemas.microsoft.com/office/drawing/2014/main" val="10000"/>
                  </a:ext>
                </a:extLst>
              </a:tr>
              <a:tr h="823063">
                <a:tc rowSpan="6">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Model of PC Utilization (MPCU)</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TW" sz="16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D3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Job-fit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3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extent to which an individual believes that using [a technology] can enhance the performance of his or her job</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3E0"/>
                    </a:solidFill>
                  </a:tcPr>
                </a:tc>
                <a:extLst>
                  <a:ext uri="{0D108BD9-81ED-4DB2-BD59-A6C34878D82A}">
                    <a16:rowId xmlns:a16="http://schemas.microsoft.com/office/drawing/2014/main" val="10001"/>
                  </a:ext>
                </a:extLst>
              </a:tr>
              <a:tr h="593799">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Complexity</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A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degree to which an innovation is perceived as relatively difficult to understand and use</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AF0"/>
                    </a:solidFill>
                  </a:tcPr>
                </a:tc>
                <a:extLst>
                  <a:ext uri="{0D108BD9-81ED-4DB2-BD59-A6C34878D82A}">
                    <a16:rowId xmlns:a16="http://schemas.microsoft.com/office/drawing/2014/main" val="10002"/>
                  </a:ext>
                </a:extLst>
              </a:tr>
              <a:tr h="595387">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Long-term</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Consequences</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3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Outcomes that have a pay-off in the future</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3E0"/>
                    </a:solidFill>
                  </a:tcPr>
                </a:tc>
                <a:extLst>
                  <a:ext uri="{0D108BD9-81ED-4DB2-BD59-A6C34878D82A}">
                    <a16:rowId xmlns:a16="http://schemas.microsoft.com/office/drawing/2014/main" val="10003"/>
                  </a:ext>
                </a:extLst>
              </a:tr>
              <a:tr h="823063">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Affect Towards Use</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A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Feelings of joy, elation, or pleasure, or depression, disgust, displeasure, or hate associated by an individual with a particular act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AF0"/>
                    </a:solidFill>
                  </a:tcPr>
                </a:tc>
                <a:extLst>
                  <a:ext uri="{0D108BD9-81ED-4DB2-BD59-A6C34878D82A}">
                    <a16:rowId xmlns:a16="http://schemas.microsoft.com/office/drawing/2014/main" val="10004"/>
                  </a:ext>
                </a:extLst>
              </a:tr>
              <a:tr h="1066933">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Social Factors</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3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individual’s internalization of the reference group’s subjective culture, specific interpersonal agreements that the individual has made with others, in specific social situations</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3E0"/>
                    </a:solidFill>
                  </a:tcPr>
                </a:tc>
                <a:extLst>
                  <a:ext uri="{0D108BD9-81ED-4DB2-BD59-A6C34878D82A}">
                    <a16:rowId xmlns:a16="http://schemas.microsoft.com/office/drawing/2014/main" val="10005"/>
                  </a:ext>
                </a:extLst>
              </a:tr>
              <a:tr h="595387">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Facilitating Conditions</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EA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Objective factors in the environment that observers agree make an act easy to accomplish </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EAF0"/>
                    </a:solidFill>
                  </a:tcPr>
                </a:tc>
                <a:extLst>
                  <a:ext uri="{0D108BD9-81ED-4DB2-BD59-A6C34878D82A}">
                    <a16:rowId xmlns:a16="http://schemas.microsoft.com/office/drawing/2014/main" val="10006"/>
                  </a:ext>
                </a:extLst>
              </a:tr>
            </a:tbl>
          </a:graphicData>
        </a:graphic>
      </p:graphicFrame>
      <p:sp>
        <p:nvSpPr>
          <p:cNvPr id="4" name="矩形 3"/>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3"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Models and Theories of Individual Acceptance </a:t>
            </a:r>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(6/8</a:t>
            </a:r>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a:t>
            </a:r>
          </a:p>
        </p:txBody>
      </p:sp>
    </p:spTree>
    <p:extLst>
      <p:ext uri="{BB962C8B-B14F-4D97-AF65-F5344CB8AC3E}">
        <p14:creationId xmlns:p14="http://schemas.microsoft.com/office/powerpoint/2010/main" val="19733409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018E-A736-D84A-9F49-9D75A66DA0F9}"/>
              </a:ext>
            </a:extLst>
          </p:cNvPr>
          <p:cNvSpPr>
            <a:spLocks noGrp="1"/>
          </p:cNvSpPr>
          <p:nvPr>
            <p:ph type="title"/>
          </p:nvPr>
        </p:nvSpPr>
        <p:spPr/>
        <p:txBody>
          <a:bodyPr>
            <a:normAutofit fontScale="90000"/>
          </a:bodyPr>
          <a:lstStyle/>
          <a:p>
            <a:r>
              <a:rPr lang="en-US" altLang="zh-TW" sz="3600" b="1" dirty="0"/>
              <a:t>Models and Theories of Individual Acceptance</a:t>
            </a:r>
            <a:r>
              <a:rPr lang="en-US" altLang="zh-TW" sz="3600" dirty="0"/>
              <a:t> </a:t>
            </a:r>
            <a:r>
              <a:rPr lang="en-US" altLang="zh-TW" sz="3600" b="1" dirty="0"/>
              <a:t>(7/8)</a:t>
            </a:r>
            <a:endParaRPr lang="en-US" sz="3600" dirty="0"/>
          </a:p>
        </p:txBody>
      </p:sp>
      <p:graphicFrame>
        <p:nvGraphicFramePr>
          <p:cNvPr id="6" name="Group 36">
            <a:extLst>
              <a:ext uri="{FF2B5EF4-FFF2-40B4-BE49-F238E27FC236}">
                <a16:creationId xmlns:a16="http://schemas.microsoft.com/office/drawing/2014/main" id="{66D0697F-4406-7D4D-9836-FE1CE924D92B}"/>
              </a:ext>
            </a:extLst>
          </p:cNvPr>
          <p:cNvGraphicFramePr>
            <a:graphicFrameLocks/>
          </p:cNvGraphicFramePr>
          <p:nvPr>
            <p:extLst>
              <p:ext uri="{D42A27DB-BD31-4B8C-83A1-F6EECF244321}">
                <p14:modId xmlns:p14="http://schemas.microsoft.com/office/powerpoint/2010/main" val="1944802083"/>
              </p:ext>
            </p:extLst>
          </p:nvPr>
        </p:nvGraphicFramePr>
        <p:xfrm>
          <a:off x="1661587" y="1231298"/>
          <a:ext cx="8567637" cy="4876800"/>
        </p:xfrm>
        <a:graphic>
          <a:graphicData uri="http://schemas.openxmlformats.org/drawingml/2006/table">
            <a:tbl>
              <a:tblPr/>
              <a:tblGrid>
                <a:gridCol w="1487437">
                  <a:extLst>
                    <a:ext uri="{9D8B030D-6E8A-4147-A177-3AD203B41FA5}">
                      <a16:colId xmlns:a16="http://schemas.microsoft.com/office/drawing/2014/main" val="185675654"/>
                    </a:ext>
                  </a:extLst>
                </a:gridCol>
                <a:gridCol w="1859297">
                  <a:extLst>
                    <a:ext uri="{9D8B030D-6E8A-4147-A177-3AD203B41FA5}">
                      <a16:colId xmlns:a16="http://schemas.microsoft.com/office/drawing/2014/main" val="1802657124"/>
                    </a:ext>
                  </a:extLst>
                </a:gridCol>
                <a:gridCol w="5220903">
                  <a:extLst>
                    <a:ext uri="{9D8B030D-6E8A-4147-A177-3AD203B41FA5}">
                      <a16:colId xmlns:a16="http://schemas.microsoft.com/office/drawing/2014/main" val="198276843"/>
                    </a:ext>
                  </a:extLst>
                </a:gridCol>
              </a:tblGrid>
              <a:tr h="328613">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Model</a:t>
                      </a:r>
                    </a:p>
                  </a:txBody>
                  <a:tcP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Core Constructs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Definitions</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414416229"/>
                  </a:ext>
                </a:extLst>
              </a:tr>
              <a:tr h="371475">
                <a:tc rowSpan="7">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Innovation Diffusion Theory (IDT)</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D0D0"/>
                    </a:solidFill>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Relative Advantage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degree to which an innovation is perceived as being better than its precursor </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extLst>
                  <a:ext uri="{0D108BD9-81ED-4DB2-BD59-A6C34878D82A}">
                    <a16:rowId xmlns:a16="http://schemas.microsoft.com/office/drawing/2014/main" val="3276206140"/>
                  </a:ext>
                </a:extLst>
              </a:tr>
              <a:tr h="371475">
                <a:tc vMerge="1">
                  <a:txBody>
                    <a:bodyPr/>
                    <a:lstStyle/>
                    <a:p>
                      <a:endParaRPr lang="en-US"/>
                    </a:p>
                  </a:txBody>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Ease of Use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degree to which an innovation is perceived as being difficult to use</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3830399131"/>
                  </a:ext>
                </a:extLst>
              </a:tr>
              <a:tr h="371475">
                <a:tc vMerge="1">
                  <a:txBody>
                    <a:bodyPr/>
                    <a:lstStyle/>
                    <a:p>
                      <a:endParaRPr lang="en-US"/>
                    </a:p>
                  </a:txBody>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Image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degree to which use of an innovation is perceived to enhance one’s image or status in one’s social system</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extLst>
                  <a:ext uri="{0D108BD9-81ED-4DB2-BD59-A6C34878D82A}">
                    <a16:rowId xmlns:a16="http://schemas.microsoft.com/office/drawing/2014/main" val="2092013894"/>
                  </a:ext>
                </a:extLst>
              </a:tr>
              <a:tr h="371475">
                <a:tc vMerge="1">
                  <a:txBody>
                    <a:bodyPr/>
                    <a:lstStyle/>
                    <a:p>
                      <a:endParaRPr lang="en-US"/>
                    </a:p>
                  </a:txBody>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Visibility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degree to which one can see others using the system in the organization</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2365197430"/>
                  </a:ext>
                </a:extLst>
              </a:tr>
              <a:tr h="371475">
                <a:tc vMerge="1">
                  <a:txBody>
                    <a:bodyPr/>
                    <a:lstStyle/>
                    <a:p>
                      <a:endParaRPr lang="en-US"/>
                    </a:p>
                  </a:txBody>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Compatibility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degree to which an innovation is perceived as being consistent with the existing values, needs, and past experiences of potential adopters</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extLst>
                  <a:ext uri="{0D108BD9-81ED-4DB2-BD59-A6C34878D82A}">
                    <a16:rowId xmlns:a16="http://schemas.microsoft.com/office/drawing/2014/main" val="1748826649"/>
                  </a:ext>
                </a:extLst>
              </a:tr>
              <a:tr h="371475">
                <a:tc vMerge="1">
                  <a:txBody>
                    <a:bodyPr/>
                    <a:lstStyle/>
                    <a:p>
                      <a:endParaRPr lang="en-US"/>
                    </a:p>
                  </a:txBody>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Results Demonstrability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tangibility of the results of using the innovation, including their observability and communicability</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51338298"/>
                  </a:ext>
                </a:extLst>
              </a:tr>
              <a:tr h="371475">
                <a:tc vMerge="1">
                  <a:txBody>
                    <a:bodyPr/>
                    <a:lstStyle/>
                    <a:p>
                      <a:endParaRPr lang="en-US"/>
                    </a:p>
                  </a:txBody>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Voluntariness </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of Use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D0D0"/>
                    </a:solidFill>
                  </a:tcPr>
                </a:tc>
                <a:tc>
                  <a:txBody>
                    <a:bodyPr/>
                    <a:lstStyle>
                      <a:lvl1pPr eaLnBrk="0" hangingPunct="0">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The degree to which use of the innovation is perceived as being voluntary, or of free will</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D0D0"/>
                    </a:solidFill>
                  </a:tcPr>
                </a:tc>
                <a:extLst>
                  <a:ext uri="{0D108BD9-81ED-4DB2-BD59-A6C34878D82A}">
                    <a16:rowId xmlns:a16="http://schemas.microsoft.com/office/drawing/2014/main" val="2205586117"/>
                  </a:ext>
                </a:extLst>
              </a:tr>
            </a:tbl>
          </a:graphicData>
        </a:graphic>
      </p:graphicFrame>
      <p:sp>
        <p:nvSpPr>
          <p:cNvPr id="4" name="矩形 3"/>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3"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Models and Theories of Individual Acceptance </a:t>
            </a:r>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(7/8</a:t>
            </a:r>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a:t>
            </a:r>
          </a:p>
        </p:txBody>
      </p:sp>
    </p:spTree>
    <p:extLst>
      <p:ext uri="{BB962C8B-B14F-4D97-AF65-F5344CB8AC3E}">
        <p14:creationId xmlns:p14="http://schemas.microsoft.com/office/powerpoint/2010/main" val="1022023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018E-A736-D84A-9F49-9D75A66DA0F9}"/>
              </a:ext>
            </a:extLst>
          </p:cNvPr>
          <p:cNvSpPr>
            <a:spLocks noGrp="1"/>
          </p:cNvSpPr>
          <p:nvPr>
            <p:ph type="title"/>
          </p:nvPr>
        </p:nvSpPr>
        <p:spPr/>
        <p:txBody>
          <a:bodyPr>
            <a:normAutofit fontScale="90000"/>
          </a:bodyPr>
          <a:lstStyle/>
          <a:p>
            <a:r>
              <a:rPr lang="en-US" altLang="zh-TW" sz="3600" b="1" dirty="0"/>
              <a:t>Models and Theories of Individual Acceptance</a:t>
            </a:r>
            <a:r>
              <a:rPr lang="en-US" altLang="zh-TW" sz="3600" dirty="0"/>
              <a:t> </a:t>
            </a:r>
            <a:r>
              <a:rPr lang="en-US" altLang="zh-TW" sz="3600" b="1" dirty="0"/>
              <a:t>(8/8)</a:t>
            </a:r>
            <a:endParaRPr lang="en-US" sz="3600" dirty="0"/>
          </a:p>
        </p:txBody>
      </p:sp>
      <p:graphicFrame>
        <p:nvGraphicFramePr>
          <p:cNvPr id="6" name="Group 62">
            <a:extLst>
              <a:ext uri="{FF2B5EF4-FFF2-40B4-BE49-F238E27FC236}">
                <a16:creationId xmlns:a16="http://schemas.microsoft.com/office/drawing/2014/main" id="{9C26CF62-1E0A-2344-871E-F9FE50095566}"/>
              </a:ext>
            </a:extLst>
          </p:cNvPr>
          <p:cNvGraphicFramePr>
            <a:graphicFrameLocks/>
          </p:cNvGraphicFramePr>
          <p:nvPr>
            <p:extLst>
              <p:ext uri="{D42A27DB-BD31-4B8C-83A1-F6EECF244321}">
                <p14:modId xmlns:p14="http://schemas.microsoft.com/office/powerpoint/2010/main" val="1781243128"/>
              </p:ext>
            </p:extLst>
          </p:nvPr>
        </p:nvGraphicFramePr>
        <p:xfrm>
          <a:off x="1983134" y="1812819"/>
          <a:ext cx="8229600" cy="3992746"/>
        </p:xfrm>
        <a:graphic>
          <a:graphicData uri="http://schemas.openxmlformats.org/drawingml/2006/table">
            <a:tbl>
              <a:tblPr/>
              <a:tblGrid>
                <a:gridCol w="1543050">
                  <a:extLst>
                    <a:ext uri="{9D8B030D-6E8A-4147-A177-3AD203B41FA5}">
                      <a16:colId xmlns:a16="http://schemas.microsoft.com/office/drawing/2014/main" val="20000"/>
                    </a:ext>
                  </a:extLst>
                </a:gridCol>
                <a:gridCol w="2379663">
                  <a:extLst>
                    <a:ext uri="{9D8B030D-6E8A-4147-A177-3AD203B41FA5}">
                      <a16:colId xmlns:a16="http://schemas.microsoft.com/office/drawing/2014/main" val="20001"/>
                    </a:ext>
                  </a:extLst>
                </a:gridCol>
                <a:gridCol w="4306887">
                  <a:extLst>
                    <a:ext uri="{9D8B030D-6E8A-4147-A177-3AD203B41FA5}">
                      <a16:colId xmlns:a16="http://schemas.microsoft.com/office/drawing/2014/main" val="20002"/>
                    </a:ext>
                  </a:extLst>
                </a:gridCol>
              </a:tblGrid>
              <a:tr h="3651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Model</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BBB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Core Constructs</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BBB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Definitions</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BBB59"/>
                    </a:solidFill>
                  </a:tcPr>
                </a:tc>
                <a:extLst>
                  <a:ext uri="{0D108BD9-81ED-4DB2-BD59-A6C34878D82A}">
                    <a16:rowId xmlns:a16="http://schemas.microsoft.com/office/drawing/2014/main" val="10000"/>
                  </a:ext>
                </a:extLst>
              </a:tr>
              <a:tr h="823109">
                <a:tc row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Social Cognitive Theory (SCT)</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7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Outcome Expectations—</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Performance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7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7F7F7F"/>
                          </a:solidFill>
                          <a:effectLst/>
                          <a:latin typeface="Microsoft YaHei" panose="020B0503020204020204" pitchFamily="34" charset="-122"/>
                          <a:ea typeface="Microsoft YaHei" panose="020B0503020204020204" pitchFamily="34" charset="-122"/>
                        </a:rPr>
                        <a:t>The performance-related consequences of the behavior. Specifically, job-related outcomes</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7D1"/>
                    </a:solidFill>
                  </a:tcPr>
                </a:tc>
                <a:extLst>
                  <a:ext uri="{0D108BD9-81ED-4DB2-BD59-A6C34878D82A}">
                    <a16:rowId xmlns:a16="http://schemas.microsoft.com/office/drawing/2014/main" val="10001"/>
                  </a:ext>
                </a:extLst>
              </a:tr>
              <a:tr h="823109">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Outcome Expectations—</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Personal</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3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7F7F7F"/>
                          </a:solidFill>
                          <a:effectLst/>
                          <a:latin typeface="Microsoft YaHei" panose="020B0503020204020204" pitchFamily="34" charset="-122"/>
                          <a:ea typeface="Microsoft YaHei" panose="020B0503020204020204" pitchFamily="34" charset="-122"/>
                        </a:rPr>
                        <a:t>The personal consequences of the behavior. Specifically, individual esteem and sense of  accomplishment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3EA"/>
                    </a:solidFill>
                  </a:tcPr>
                </a:tc>
                <a:extLst>
                  <a:ext uri="{0D108BD9-81ED-4DB2-BD59-A6C34878D82A}">
                    <a16:rowId xmlns:a16="http://schemas.microsoft.com/office/drawing/2014/main" val="10002"/>
                  </a:ext>
                </a:extLst>
              </a:tr>
              <a:tr h="579225">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Self-efficacy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7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7F7F7F"/>
                          </a:solidFill>
                          <a:effectLst/>
                          <a:latin typeface="Microsoft YaHei" panose="020B0503020204020204" pitchFamily="34" charset="-122"/>
                          <a:ea typeface="Microsoft YaHei" panose="020B0503020204020204" pitchFamily="34" charset="-122"/>
                        </a:rPr>
                        <a:t>Judgment of one’s ability to use a technology to accomplish a particular job or task.</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7D1"/>
                    </a:solidFill>
                  </a:tcPr>
                </a:tc>
                <a:extLst>
                  <a:ext uri="{0D108BD9-81ED-4DB2-BD59-A6C34878D82A}">
                    <a16:rowId xmlns:a16="http://schemas.microsoft.com/office/drawing/2014/main" val="10003"/>
                  </a:ext>
                </a:extLst>
              </a:tr>
              <a:tr h="335341">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Affect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3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7F7F7F"/>
                          </a:solidFill>
                          <a:effectLst/>
                          <a:latin typeface="Microsoft YaHei" panose="020B0503020204020204" pitchFamily="34" charset="-122"/>
                          <a:ea typeface="Microsoft YaHei" panose="020B0503020204020204" pitchFamily="34" charset="-122"/>
                        </a:rPr>
                        <a:t>An individual’s liking for a  particular behavior</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3EA"/>
                    </a:solidFill>
                  </a:tcPr>
                </a:tc>
                <a:extLst>
                  <a:ext uri="{0D108BD9-81ED-4DB2-BD59-A6C34878D82A}">
                    <a16:rowId xmlns:a16="http://schemas.microsoft.com/office/drawing/2014/main" val="10004"/>
                  </a:ext>
                </a:extLst>
              </a:tr>
              <a:tr h="579225">
                <a:tc vMerge="1">
                  <a:txBody>
                    <a:bodyPr/>
                    <a:lstStyle/>
                    <a:p>
                      <a:endParaRPr lang="zh-TW"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Anxiety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7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Evoking anxious or emotional reactions when it comes to performing a behavior</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7D1"/>
                    </a:solidFill>
                  </a:tcPr>
                </a:tc>
                <a:extLst>
                  <a:ext uri="{0D108BD9-81ED-4DB2-BD59-A6C34878D82A}">
                    <a16:rowId xmlns:a16="http://schemas.microsoft.com/office/drawing/2014/main" val="10005"/>
                  </a:ext>
                </a:extLst>
              </a:tr>
            </a:tbl>
          </a:graphicData>
        </a:graphic>
      </p:graphicFrame>
      <p:sp>
        <p:nvSpPr>
          <p:cNvPr id="4" name="矩形 3"/>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3"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Models and Theories of Individual Acceptance </a:t>
            </a:r>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(8/8</a:t>
            </a:r>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a:t>
            </a:r>
          </a:p>
        </p:txBody>
      </p:sp>
    </p:spTree>
    <p:extLst>
      <p:ext uri="{BB962C8B-B14F-4D97-AF65-F5344CB8AC3E}">
        <p14:creationId xmlns:p14="http://schemas.microsoft.com/office/powerpoint/2010/main" val="79193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9B526-FC46-9D45-9223-B30731E718B3}"/>
              </a:ext>
            </a:extLst>
          </p:cNvPr>
          <p:cNvSpPr>
            <a:spLocks noGrp="1"/>
          </p:cNvSpPr>
          <p:nvPr>
            <p:ph type="title"/>
          </p:nvPr>
        </p:nvSpPr>
        <p:spPr/>
        <p:txBody>
          <a:bodyPr/>
          <a:lstStyle/>
          <a:p>
            <a:r>
              <a:rPr lang="en-US" altLang="zh-TW" b="1" dirty="0"/>
              <a:t>Role of Moderators in Existing Models</a:t>
            </a:r>
            <a:endParaRPr lang="en-US" dirty="0"/>
          </a:p>
        </p:txBody>
      </p:sp>
      <p:graphicFrame>
        <p:nvGraphicFramePr>
          <p:cNvPr id="4" name="Group 101">
            <a:extLst>
              <a:ext uri="{FF2B5EF4-FFF2-40B4-BE49-F238E27FC236}">
                <a16:creationId xmlns:a16="http://schemas.microsoft.com/office/drawing/2014/main" id="{BB247E9F-4833-CF41-9EBF-125B0199AF6A}"/>
              </a:ext>
            </a:extLst>
          </p:cNvPr>
          <p:cNvGraphicFramePr>
            <a:graphicFrameLocks noGrp="1"/>
          </p:cNvGraphicFramePr>
          <p:nvPr>
            <p:ph idx="1"/>
            <p:extLst>
              <p:ext uri="{D42A27DB-BD31-4B8C-83A1-F6EECF244321}">
                <p14:modId xmlns:p14="http://schemas.microsoft.com/office/powerpoint/2010/main" val="3326122570"/>
              </p:ext>
            </p:extLst>
          </p:nvPr>
        </p:nvGraphicFramePr>
        <p:xfrm>
          <a:off x="1739329" y="1288754"/>
          <a:ext cx="8717209" cy="5439430"/>
        </p:xfrm>
        <a:graphic>
          <a:graphicData uri="http://schemas.openxmlformats.org/drawingml/2006/table">
            <a:tbl>
              <a:tblPr/>
              <a:tblGrid>
                <a:gridCol w="1340164">
                  <a:extLst>
                    <a:ext uri="{9D8B030D-6E8A-4147-A177-3AD203B41FA5}">
                      <a16:colId xmlns:a16="http://schemas.microsoft.com/office/drawing/2014/main" val="20000"/>
                    </a:ext>
                  </a:extLst>
                </a:gridCol>
                <a:gridCol w="1385165">
                  <a:extLst>
                    <a:ext uri="{9D8B030D-6E8A-4147-A177-3AD203B41FA5}">
                      <a16:colId xmlns:a16="http://schemas.microsoft.com/office/drawing/2014/main" val="20001"/>
                    </a:ext>
                  </a:extLst>
                </a:gridCol>
                <a:gridCol w="1702130">
                  <a:extLst>
                    <a:ext uri="{9D8B030D-6E8A-4147-A177-3AD203B41FA5}">
                      <a16:colId xmlns:a16="http://schemas.microsoft.com/office/drawing/2014/main" val="20002"/>
                    </a:ext>
                  </a:extLst>
                </a:gridCol>
                <a:gridCol w="2568158">
                  <a:extLst>
                    <a:ext uri="{9D8B030D-6E8A-4147-A177-3AD203B41FA5}">
                      <a16:colId xmlns:a16="http://schemas.microsoft.com/office/drawing/2014/main" val="20003"/>
                    </a:ext>
                  </a:extLst>
                </a:gridCol>
                <a:gridCol w="1721592">
                  <a:extLst>
                    <a:ext uri="{9D8B030D-6E8A-4147-A177-3AD203B41FA5}">
                      <a16:colId xmlns:a16="http://schemas.microsoft.com/office/drawing/2014/main" val="20004"/>
                    </a:ext>
                  </a:extLst>
                </a:gridCol>
              </a:tblGrid>
              <a:tr h="3429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Model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Experience</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Voluntariness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Gender</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Age</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316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TRA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More experience       </a:t>
                      </a:r>
                      <a:r>
                        <a:rPr kumimoji="1" lang="en-US" altLang="zh-TW" sz="1400" b="0" i="0" u="none" strike="noStrike" cap="none" normalizeH="0" baseline="0" dirty="0">
                          <a:ln>
                            <a:noFill/>
                          </a:ln>
                          <a:solidFill>
                            <a:srgbClr val="00B050"/>
                          </a:solidFill>
                          <a:effectLst/>
                          <a:latin typeface="Microsoft YaHei" panose="020B0503020204020204" pitchFamily="34" charset="-122"/>
                          <a:ea typeface="Microsoft YaHei" panose="020B0503020204020204" pitchFamily="34" charset="-122"/>
                        </a:rPr>
                        <a:t>Attitude↑</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rgbClr val="FF0000"/>
                          </a:solidFill>
                          <a:effectLst/>
                          <a:latin typeface="Microsoft YaHei" panose="020B0503020204020204" pitchFamily="34" charset="-122"/>
                          <a:ea typeface="Microsoft YaHei" panose="020B0503020204020204" pitchFamily="34" charset="-122"/>
                        </a:rPr>
                        <a:t>subjective norm ↓</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less Voluntary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subjective norm↑</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5851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TAM</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(and TAM2)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More experience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ease of use ↓</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Within TAM2 </a:t>
                      </a:r>
                      <a:r>
                        <a:rPr kumimoji="1" lang="zh-TW" altLang="en-US" sz="14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Mandatory and limited experience</a:t>
                      </a:r>
                      <a:r>
                        <a:rPr kumimoji="1" lang="en-US" altLang="zh-TW" sz="14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subjective norm</a:t>
                      </a:r>
                      <a:r>
                        <a:rPr kumimoji="1" lang="zh-TW" altLang="en-US"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Men</a:t>
                      </a:r>
                      <a:r>
                        <a:rPr kumimoji="1" lang="en-US" altLang="zh-TW" sz="14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perceived  usefulness</a:t>
                      </a:r>
                      <a:r>
                        <a:rPr kumimoji="1" lang="zh-TW" altLang="en-US"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Women</a:t>
                      </a:r>
                      <a:r>
                        <a:rPr kumimoji="1" lang="en-US" altLang="zh-TW" sz="14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perceived ease of use ↑</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women in the early stages of experience         </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subjective norm</a:t>
                      </a:r>
                      <a:r>
                        <a:rPr kumimoji="1" lang="zh-TW" altLang="en-US"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413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MM</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N/A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15851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TPB</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More experience       </a:t>
                      </a:r>
                      <a:r>
                        <a:rPr kumimoji="1" lang="en-US" altLang="zh-TW" sz="1400" b="0" i="0" u="none" strike="noStrike" cap="none" normalizeH="0" baseline="0">
                          <a:ln>
                            <a:noFill/>
                          </a:ln>
                          <a:solidFill>
                            <a:srgbClr val="7F7F7F"/>
                          </a:solidFill>
                          <a:effectLst/>
                          <a:latin typeface="Microsoft YaHei" panose="020B0503020204020204" pitchFamily="34" charset="-122"/>
                          <a:ea typeface="Microsoft YaHei" panose="020B0503020204020204" pitchFamily="34" charset="-122"/>
                        </a:rPr>
                        <a:t>subjective norm ↓</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less Voluntary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subjective norm</a:t>
                      </a:r>
                      <a:r>
                        <a:rPr kumimoji="1" lang="zh-TW" altLang="en-US"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Men</a:t>
                      </a:r>
                      <a:r>
                        <a:rPr kumimoji="1" lang="en-US" altLang="zh-TW" sz="14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attitude ↑</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women in early stages of  experience </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Subjective norm ↑ </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perceived behavioral control ↑</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younger  workers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Attitude</a:t>
                      </a:r>
                      <a:r>
                        <a:rPr kumimoji="1" lang="zh-TW" altLang="en-US"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older workers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perceived behavioral control</a:t>
                      </a:r>
                      <a:r>
                        <a:rPr kumimoji="1" lang="zh-TW" altLang="en-US"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older women</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Subjective norm ↑</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sp>
        <p:nvSpPr>
          <p:cNvPr id="5" name="矩形 4"/>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7033"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Role of Moderators in Existing Models</a:t>
            </a:r>
          </a:p>
        </p:txBody>
      </p:sp>
    </p:spTree>
    <p:extLst>
      <p:ext uri="{BB962C8B-B14F-4D97-AF65-F5344CB8AC3E}">
        <p14:creationId xmlns:p14="http://schemas.microsoft.com/office/powerpoint/2010/main" val="3118845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sp>
        <p:nvSpPr>
          <p:cNvPr id="24" name="任意多边形 23"/>
          <p:cNvSpPr/>
          <p:nvPr/>
        </p:nvSpPr>
        <p:spPr>
          <a:xfrm>
            <a:off x="7886700" y="0"/>
            <a:ext cx="4305300" cy="6857999"/>
          </a:xfrm>
          <a:custGeom>
            <a:avLst/>
            <a:gdLst>
              <a:gd name="connsiteX0" fmla="*/ 3367134 w 6912464"/>
              <a:gd name="connsiteY0" fmla="*/ 0 h 6072033"/>
              <a:gd name="connsiteX1" fmla="*/ 6909205 w 6912464"/>
              <a:gd name="connsiteY1" fmla="*/ 10447 h 6072033"/>
              <a:gd name="connsiteX2" fmla="*/ 6912464 w 6912464"/>
              <a:gd name="connsiteY2" fmla="*/ 6072033 h 6072033"/>
              <a:gd name="connsiteX3" fmla="*/ 0 w 6912464"/>
              <a:gd name="connsiteY3" fmla="*/ 6072033 h 6072033"/>
            </a:gdLst>
            <a:ahLst/>
            <a:cxnLst>
              <a:cxn ang="0">
                <a:pos x="connsiteX0" y="connsiteY0"/>
              </a:cxn>
              <a:cxn ang="0">
                <a:pos x="connsiteX1" y="connsiteY1"/>
              </a:cxn>
              <a:cxn ang="0">
                <a:pos x="connsiteX2" y="connsiteY2"/>
              </a:cxn>
              <a:cxn ang="0">
                <a:pos x="connsiteX3" y="connsiteY3"/>
              </a:cxn>
            </a:cxnLst>
            <a:rect l="l" t="t" r="r" b="b"/>
            <a:pathLst>
              <a:path w="6912464" h="6072033">
                <a:moveTo>
                  <a:pt x="3367134" y="0"/>
                </a:moveTo>
                <a:lnTo>
                  <a:pt x="6909205" y="10447"/>
                </a:lnTo>
                <a:lnTo>
                  <a:pt x="6912464" y="6072033"/>
                </a:lnTo>
                <a:lnTo>
                  <a:pt x="0" y="60720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8307" y="-14707"/>
            <a:ext cx="3962206" cy="923330"/>
          </a:xfrm>
          <a:prstGeom prst="rect">
            <a:avLst/>
          </a:prstGeom>
          <a:noFill/>
        </p:spPr>
        <p:txBody>
          <a:bodyPr wrap="square" rtlCol="0">
            <a:spAutoFit/>
          </a:bodyPr>
          <a:lstStyle/>
          <a:p>
            <a:pPr algn="ctr"/>
            <a:r>
              <a:rPr lang="en-US" altLang="zh-CN" sz="5400" b="1" u="sng"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CONTENT</a:t>
            </a:r>
            <a:endParaRPr lang="zh-CN" altLang="en-US" sz="5400" b="1" u="sng"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6" name="文本框 25"/>
          <p:cNvSpPr txBox="1"/>
          <p:nvPr/>
        </p:nvSpPr>
        <p:spPr>
          <a:xfrm>
            <a:off x="1317314" y="1214432"/>
            <a:ext cx="3471184" cy="369332"/>
          </a:xfrm>
          <a:prstGeom prst="rect">
            <a:avLst/>
          </a:prstGeom>
          <a:noFill/>
        </p:spPr>
        <p:txBody>
          <a:bodyPr wrap="square" rtlCol="0">
            <a:spAutoFit/>
          </a:bodyPr>
          <a:lstStyle/>
          <a:p>
            <a:r>
              <a:rPr lang="en-US" altLang="zh-TW" b="1" dirty="0">
                <a:solidFill>
                  <a:schemeClr val="tx1">
                    <a:lumMod val="95000"/>
                    <a:lumOff val="5000"/>
                  </a:schemeClr>
                </a:solidFill>
                <a:latin typeface="Microsoft YaHei" panose="020B0503020204020204" pitchFamily="34" charset="-122"/>
                <a:ea typeface="Microsoft YaHei" panose="020B0503020204020204" pitchFamily="34" charset="-122"/>
              </a:rPr>
              <a:t>Abstract</a:t>
            </a:r>
            <a:endParaRPr lang="da-DK" altLang="zh-C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0" name="文本框 39"/>
          <p:cNvSpPr txBox="1"/>
          <p:nvPr/>
        </p:nvSpPr>
        <p:spPr>
          <a:xfrm>
            <a:off x="1825022" y="1930827"/>
            <a:ext cx="5921245" cy="646331"/>
          </a:xfrm>
          <a:prstGeom prst="rect">
            <a:avLst/>
          </a:prstGeom>
          <a:noFill/>
        </p:spPr>
        <p:txBody>
          <a:bodyPr wrap="square" rtlCol="0">
            <a:spAutoFit/>
          </a:bodyPr>
          <a:lstStyle/>
          <a:p>
            <a:r>
              <a:rPr lang="en-US" altLang="zh-CN" b="1" dirty="0">
                <a:solidFill>
                  <a:schemeClr val="tx1">
                    <a:lumMod val="95000"/>
                    <a:lumOff val="5000"/>
                  </a:schemeClr>
                </a:solidFill>
                <a:latin typeface="Microsoft YaHei" panose="020B0503020204020204" pitchFamily="34" charset="-122"/>
                <a:ea typeface="Microsoft YaHei" panose="020B0503020204020204" pitchFamily="34" charset="-122"/>
              </a:rPr>
              <a:t>Review user acceptance literature and discuss eight prominent </a:t>
            </a:r>
            <a:r>
              <a:rPr lang="en-US" altLang="zh-CN" b="1" dirty="0" smtClean="0">
                <a:solidFill>
                  <a:schemeClr val="tx1">
                    <a:lumMod val="95000"/>
                    <a:lumOff val="5000"/>
                  </a:schemeClr>
                </a:solidFill>
                <a:latin typeface="Microsoft YaHei" panose="020B0503020204020204" pitchFamily="34" charset="-122"/>
                <a:ea typeface="Microsoft YaHei" panose="020B0503020204020204" pitchFamily="34" charset="-122"/>
              </a:rPr>
              <a:t>models</a:t>
            </a:r>
            <a:r>
              <a:rPr lang="zh-TW" altLang="en-US" b="1" dirty="0" smtClean="0">
                <a:solidFill>
                  <a:schemeClr val="tx1">
                    <a:lumMod val="95000"/>
                    <a:lumOff val="5000"/>
                  </a:schemeClr>
                </a:solidFill>
                <a:latin typeface="Microsoft YaHei" panose="020B0503020204020204" pitchFamily="34" charset="-122"/>
                <a:ea typeface="Microsoft YaHei" panose="020B0503020204020204" pitchFamily="34" charset="-122"/>
              </a:rPr>
              <a:t> </a:t>
            </a:r>
            <a:r>
              <a:rPr lang="en-US" altLang="zh-TW" b="1" dirty="0" smtClean="0">
                <a:solidFill>
                  <a:schemeClr val="tx1">
                    <a:lumMod val="95000"/>
                    <a:lumOff val="5000"/>
                  </a:schemeClr>
                </a:solidFill>
                <a:latin typeface="Microsoft YaHei" panose="020B0503020204020204" pitchFamily="34" charset="-122"/>
                <a:ea typeface="Microsoft YaHei" panose="020B0503020204020204" pitchFamily="34" charset="-122"/>
              </a:rPr>
              <a:t>Abstract</a:t>
            </a:r>
            <a:endParaRPr lang="da-DK" altLang="zh-C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3" name="文本框 42"/>
          <p:cNvSpPr txBox="1"/>
          <p:nvPr/>
        </p:nvSpPr>
        <p:spPr>
          <a:xfrm>
            <a:off x="2179843" y="3019761"/>
            <a:ext cx="5566424" cy="646331"/>
          </a:xfrm>
          <a:prstGeom prst="rect">
            <a:avLst/>
          </a:prstGeom>
          <a:noFill/>
        </p:spPr>
        <p:txBody>
          <a:bodyPr wrap="square" rtlCol="0">
            <a:spAutoFit/>
          </a:bodyPr>
          <a:lstStyle/>
          <a:p>
            <a:r>
              <a:rPr lang="en-US" altLang="zh-CN" b="1" dirty="0">
                <a:solidFill>
                  <a:schemeClr val="tx1">
                    <a:lumMod val="95000"/>
                    <a:lumOff val="5000"/>
                  </a:schemeClr>
                </a:solidFill>
                <a:latin typeface="Microsoft YaHei" panose="020B0503020204020204" pitchFamily="34" charset="-122"/>
                <a:ea typeface="Microsoft YaHei" panose="020B0503020204020204" pitchFamily="34" charset="-122"/>
              </a:rPr>
              <a:t>Empirically compare the eight models and their extensions</a:t>
            </a:r>
            <a:endParaRPr lang="da-DK" altLang="zh-C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6" name="文本框 45"/>
          <p:cNvSpPr txBox="1"/>
          <p:nvPr/>
        </p:nvSpPr>
        <p:spPr>
          <a:xfrm>
            <a:off x="2534637" y="4051517"/>
            <a:ext cx="5122981" cy="646331"/>
          </a:xfrm>
          <a:prstGeom prst="rect">
            <a:avLst/>
          </a:prstGeom>
          <a:noFill/>
        </p:spPr>
        <p:txBody>
          <a:bodyPr wrap="square" rtlCol="0">
            <a:spAutoFit/>
          </a:bodyPr>
          <a:lstStyle/>
          <a:p>
            <a:r>
              <a:rPr lang="en-US" altLang="zh-CN" b="1" dirty="0">
                <a:solidFill>
                  <a:schemeClr val="tx1">
                    <a:lumMod val="95000"/>
                    <a:lumOff val="5000"/>
                  </a:schemeClr>
                </a:solidFill>
                <a:latin typeface="Microsoft YaHei" panose="020B0503020204020204" pitchFamily="34" charset="-122"/>
                <a:ea typeface="Microsoft YaHei" panose="020B0503020204020204" pitchFamily="34" charset="-122"/>
              </a:rPr>
              <a:t>Formulate a unified model </a:t>
            </a:r>
            <a:r>
              <a:rPr lang="en-US" altLang="zh-CN" b="1" dirty="0" smtClean="0">
                <a:solidFill>
                  <a:schemeClr val="tx1">
                    <a:lumMod val="95000"/>
                    <a:lumOff val="5000"/>
                  </a:schemeClr>
                </a:solidFill>
                <a:latin typeface="Microsoft YaHei" panose="020B0503020204020204" pitchFamily="34" charset="-122"/>
                <a:ea typeface="Microsoft YaHei" panose="020B0503020204020204" pitchFamily="34" charset="-122"/>
              </a:rPr>
              <a:t>that integrates elements across </a:t>
            </a:r>
            <a:r>
              <a:rPr lang="en-US" altLang="zh-CN" b="1" dirty="0">
                <a:solidFill>
                  <a:schemeClr val="tx1">
                    <a:lumMod val="95000"/>
                    <a:lumOff val="5000"/>
                  </a:schemeClr>
                </a:solidFill>
                <a:latin typeface="Microsoft YaHei" panose="020B0503020204020204" pitchFamily="34" charset="-122"/>
                <a:ea typeface="Microsoft YaHei" panose="020B0503020204020204" pitchFamily="34" charset="-122"/>
              </a:rPr>
              <a:t>the eight models</a:t>
            </a:r>
          </a:p>
        </p:txBody>
      </p:sp>
      <p:grpSp>
        <p:nvGrpSpPr>
          <p:cNvPr id="15" name="组合 16"/>
          <p:cNvGrpSpPr/>
          <p:nvPr/>
        </p:nvGrpSpPr>
        <p:grpSpPr>
          <a:xfrm>
            <a:off x="367996" y="1078747"/>
            <a:ext cx="835707" cy="705600"/>
            <a:chOff x="7460039" y="1375766"/>
            <a:chExt cx="1428337" cy="1424584"/>
          </a:xfrm>
        </p:grpSpPr>
        <p:sp>
          <p:nvSpPr>
            <p:cNvPr id="16" name="等腰三角形 1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7" name="等腰三角形 1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9" name="组合 16"/>
          <p:cNvGrpSpPr/>
          <p:nvPr/>
        </p:nvGrpSpPr>
        <p:grpSpPr>
          <a:xfrm>
            <a:off x="818658" y="1931970"/>
            <a:ext cx="835707" cy="705600"/>
            <a:chOff x="7460039" y="1375766"/>
            <a:chExt cx="1428337" cy="1424584"/>
          </a:xfrm>
        </p:grpSpPr>
        <p:sp>
          <p:nvSpPr>
            <p:cNvPr id="20" name="等腰三角形 19"/>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1" name="等腰三角形 20"/>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22" name="组合 16"/>
          <p:cNvGrpSpPr/>
          <p:nvPr/>
        </p:nvGrpSpPr>
        <p:grpSpPr>
          <a:xfrm>
            <a:off x="1203703" y="2989754"/>
            <a:ext cx="835707" cy="705600"/>
            <a:chOff x="7460039" y="1375766"/>
            <a:chExt cx="1428337" cy="1424584"/>
          </a:xfrm>
        </p:grpSpPr>
        <p:sp>
          <p:nvSpPr>
            <p:cNvPr id="23" name="等腰三角形 2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8" name="等腰三角形 2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29" name="组合 16"/>
          <p:cNvGrpSpPr/>
          <p:nvPr/>
        </p:nvGrpSpPr>
        <p:grpSpPr>
          <a:xfrm>
            <a:off x="2305554" y="5011570"/>
            <a:ext cx="835707" cy="705600"/>
            <a:chOff x="7460039" y="1375766"/>
            <a:chExt cx="1428337" cy="1424584"/>
          </a:xfrm>
        </p:grpSpPr>
        <p:sp>
          <p:nvSpPr>
            <p:cNvPr id="30" name="等腰三角形 29"/>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1" name="等腰三角形 30"/>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32" name="组合 16"/>
          <p:cNvGrpSpPr/>
          <p:nvPr/>
        </p:nvGrpSpPr>
        <p:grpSpPr>
          <a:xfrm>
            <a:off x="1698930" y="4021883"/>
            <a:ext cx="835707" cy="705600"/>
            <a:chOff x="7460039" y="1375766"/>
            <a:chExt cx="1428337" cy="1424584"/>
          </a:xfrm>
        </p:grpSpPr>
        <p:sp>
          <p:nvSpPr>
            <p:cNvPr id="33" name="等腰三角形 3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4" name="等腰三角形 33"/>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38" name="组合 16"/>
          <p:cNvGrpSpPr/>
          <p:nvPr/>
        </p:nvGrpSpPr>
        <p:grpSpPr>
          <a:xfrm>
            <a:off x="2991310" y="5814417"/>
            <a:ext cx="835707" cy="705600"/>
            <a:chOff x="7460039" y="1375766"/>
            <a:chExt cx="1428337" cy="1424584"/>
          </a:xfrm>
        </p:grpSpPr>
        <p:sp>
          <p:nvSpPr>
            <p:cNvPr id="39" name="等腰三角形 3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2" name="等腰三角形 41"/>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45" name="文本框 45"/>
          <p:cNvSpPr txBox="1"/>
          <p:nvPr/>
        </p:nvSpPr>
        <p:spPr>
          <a:xfrm>
            <a:off x="3141261" y="5179704"/>
            <a:ext cx="5122981" cy="369332"/>
          </a:xfrm>
          <a:prstGeom prst="rect">
            <a:avLst/>
          </a:prstGeom>
          <a:noFill/>
        </p:spPr>
        <p:txBody>
          <a:bodyPr wrap="square" rtlCol="0">
            <a:spAutoFit/>
          </a:bodyPr>
          <a:lstStyle/>
          <a:p>
            <a:r>
              <a:rPr lang="en-US" altLang="zh-CN" b="1" dirty="0">
                <a:solidFill>
                  <a:schemeClr val="tx1">
                    <a:lumMod val="95000"/>
                    <a:lumOff val="5000"/>
                  </a:schemeClr>
                </a:solidFill>
                <a:latin typeface="Microsoft YaHei" panose="020B0503020204020204" pitchFamily="34" charset="-122"/>
                <a:ea typeface="Microsoft YaHei" panose="020B0503020204020204" pitchFamily="34" charset="-122"/>
              </a:rPr>
              <a:t>Empirical Validation of UTAUT</a:t>
            </a:r>
          </a:p>
        </p:txBody>
      </p:sp>
      <p:sp>
        <p:nvSpPr>
          <p:cNvPr id="49" name="文本框 45"/>
          <p:cNvSpPr txBox="1"/>
          <p:nvPr/>
        </p:nvSpPr>
        <p:spPr>
          <a:xfrm>
            <a:off x="3915306" y="5982551"/>
            <a:ext cx="5122981" cy="369332"/>
          </a:xfrm>
          <a:prstGeom prst="rect">
            <a:avLst/>
          </a:prstGeom>
          <a:noFill/>
        </p:spPr>
        <p:txBody>
          <a:bodyPr wrap="square" rtlCol="0">
            <a:spAutoFit/>
          </a:bodyPr>
          <a:lstStyle/>
          <a:p>
            <a:r>
              <a:rPr lang="en-US" altLang="zh-CN" b="1" dirty="0" smtClean="0">
                <a:solidFill>
                  <a:schemeClr val="tx1">
                    <a:lumMod val="95000"/>
                    <a:lumOff val="5000"/>
                  </a:schemeClr>
                </a:solidFill>
                <a:latin typeface="Microsoft YaHei" panose="020B0503020204020204" pitchFamily="34" charset="-122"/>
                <a:ea typeface="Microsoft YaHei" panose="020B0503020204020204" pitchFamily="34" charset="-122"/>
              </a:rPr>
              <a:t>Conclusion</a:t>
            </a:r>
            <a:endParaRPr lang="en-US" altLang="zh-CN" b="1" dirty="0">
              <a:solidFill>
                <a:schemeClr val="tx1">
                  <a:lumMod val="95000"/>
                  <a:lumOff val="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85802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par>
                                <p:cTn id="12" presetID="22" presetClass="entr" presetSubtype="8" fill="hold" grpId="0" nodeType="withEffect">
                                  <p:stCondLst>
                                    <p:cond delay="100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par>
                                <p:cTn id="15" presetID="22" presetClass="entr" presetSubtype="8" fill="hold" grpId="0" nodeType="withEffect">
                                  <p:stCondLst>
                                    <p:cond delay="150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par>
                                <p:cTn id="18" presetID="22" presetClass="entr" presetSubtype="8" fill="hold" grpId="0" nodeType="withEffect">
                                  <p:stCondLst>
                                    <p:cond delay="200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par>
                                <p:cTn id="21" presetID="22" presetClass="entr" presetSubtype="1" fill="hold" grpId="0" nodeType="withEffect">
                                  <p:stCondLst>
                                    <p:cond delay="90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1700"/>
                                        <p:tgtEl>
                                          <p:spTgt spid="24"/>
                                        </p:tgtEl>
                                      </p:cBhvr>
                                    </p:animEffect>
                                  </p:childTnLst>
                                </p:cTn>
                              </p:par>
                              <p:par>
                                <p:cTn id="24" presetID="22" presetClass="entr" presetSubtype="8" fill="hold" grpId="0" nodeType="withEffect">
                                  <p:stCondLst>
                                    <p:cond delay="200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par>
                                <p:cTn id="27" presetID="22" presetClass="entr" presetSubtype="8" fill="hold" grpId="0" nodeType="withEffect">
                                  <p:stCondLst>
                                    <p:cond delay="2000"/>
                                  </p:stCondLst>
                                  <p:childTnLst>
                                    <p:set>
                                      <p:cBhvr>
                                        <p:cTn id="28" dur="1" fill="hold">
                                          <p:stCondLst>
                                            <p:cond delay="0"/>
                                          </p:stCondLst>
                                        </p:cTn>
                                        <p:tgtEl>
                                          <p:spTgt spid="49"/>
                                        </p:tgtEl>
                                        <p:attrNameLst>
                                          <p:attrName>style.visibility</p:attrName>
                                        </p:attrNameLst>
                                      </p:cBhvr>
                                      <p:to>
                                        <p:strVal val="visible"/>
                                      </p:to>
                                    </p:set>
                                    <p:animEffect transition="in" filter="wipe(left)">
                                      <p:cBhvr>
                                        <p:cTn id="2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p:bldP spid="40" grpId="0"/>
      <p:bldP spid="43" grpId="0"/>
      <p:bldP spid="46" grpId="0"/>
      <p:bldP spid="45"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F8DDF-F098-EF4D-A849-0661A8BB8A07}"/>
              </a:ext>
            </a:extLst>
          </p:cNvPr>
          <p:cNvSpPr>
            <a:spLocks noGrp="1"/>
          </p:cNvSpPr>
          <p:nvPr>
            <p:ph type="title"/>
          </p:nvPr>
        </p:nvSpPr>
        <p:spPr/>
        <p:txBody>
          <a:bodyPr/>
          <a:lstStyle/>
          <a:p>
            <a:r>
              <a:rPr lang="en-US" altLang="zh-TW" b="1" dirty="0"/>
              <a:t>Role of Moderators in Existing Models</a:t>
            </a:r>
            <a:endParaRPr lang="en-US" dirty="0"/>
          </a:p>
        </p:txBody>
      </p:sp>
      <p:graphicFrame>
        <p:nvGraphicFramePr>
          <p:cNvPr id="6" name="Group 94">
            <a:extLst>
              <a:ext uri="{FF2B5EF4-FFF2-40B4-BE49-F238E27FC236}">
                <a16:creationId xmlns:a16="http://schemas.microsoft.com/office/drawing/2014/main" id="{0B8E717C-64BD-BB48-979D-69D773C9F184}"/>
              </a:ext>
            </a:extLst>
          </p:cNvPr>
          <p:cNvGraphicFramePr>
            <a:graphicFrameLocks/>
          </p:cNvGraphicFramePr>
          <p:nvPr>
            <p:extLst>
              <p:ext uri="{D42A27DB-BD31-4B8C-83A1-F6EECF244321}">
                <p14:modId xmlns:p14="http://schemas.microsoft.com/office/powerpoint/2010/main" val="2917052233"/>
              </p:ext>
            </p:extLst>
          </p:nvPr>
        </p:nvGraphicFramePr>
        <p:xfrm>
          <a:off x="1813271" y="1694369"/>
          <a:ext cx="8569325" cy="4211915"/>
        </p:xfrm>
        <a:graphic>
          <a:graphicData uri="http://schemas.openxmlformats.org/drawingml/2006/table">
            <a:tbl>
              <a:tblPr/>
              <a:tblGrid>
                <a:gridCol w="1714500">
                  <a:extLst>
                    <a:ext uri="{9D8B030D-6E8A-4147-A177-3AD203B41FA5}">
                      <a16:colId xmlns:a16="http://schemas.microsoft.com/office/drawing/2014/main" val="20000"/>
                    </a:ext>
                  </a:extLst>
                </a:gridCol>
                <a:gridCol w="3462338">
                  <a:extLst>
                    <a:ext uri="{9D8B030D-6E8A-4147-A177-3AD203B41FA5}">
                      <a16:colId xmlns:a16="http://schemas.microsoft.com/office/drawing/2014/main" val="20001"/>
                    </a:ext>
                  </a:extLst>
                </a:gridCol>
                <a:gridCol w="1711325">
                  <a:extLst>
                    <a:ext uri="{9D8B030D-6E8A-4147-A177-3AD203B41FA5}">
                      <a16:colId xmlns:a16="http://schemas.microsoft.com/office/drawing/2014/main" val="20002"/>
                    </a:ext>
                  </a:extLst>
                </a:gridCol>
                <a:gridCol w="966787">
                  <a:extLst>
                    <a:ext uri="{9D8B030D-6E8A-4147-A177-3AD203B41FA5}">
                      <a16:colId xmlns:a16="http://schemas.microsoft.com/office/drawing/2014/main" val="20003"/>
                    </a:ext>
                  </a:extLst>
                </a:gridCol>
                <a:gridCol w="714375">
                  <a:extLst>
                    <a:ext uri="{9D8B030D-6E8A-4147-A177-3AD203B41FA5}">
                      <a16:colId xmlns:a16="http://schemas.microsoft.com/office/drawing/2014/main" val="20004"/>
                    </a:ext>
                  </a:extLst>
                </a:gridCol>
              </a:tblGrid>
              <a:tr h="3714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Model</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Experience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Voluntariness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Gender</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Age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0420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Combined</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TAM-TPB</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Experience was incorporated into this model in a between-subjects design</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More experience</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Perceived usefulness</a:t>
                      </a:r>
                      <a:r>
                        <a:rPr kumimoji="1" lang="zh-TW" altLang="en-US"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Attitude toward behavior</a:t>
                      </a:r>
                      <a:r>
                        <a:rPr kumimoji="1" lang="zh-TW" altLang="en-US"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Perceived behavioral control</a:t>
                      </a:r>
                      <a:r>
                        <a:rPr kumimoji="1" lang="zh-TW" altLang="en-US"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Subjective norm</a:t>
                      </a:r>
                      <a:r>
                        <a:rPr kumimoji="1" lang="zh-TW" altLang="en-US"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7981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MPCU</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Less experience</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Complexity</a:t>
                      </a:r>
                      <a:r>
                        <a:rPr kumimoji="1" lang="zh-TW" altLang="en-US"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Affect toward use</a:t>
                      </a:r>
                      <a:r>
                        <a:rPr kumimoji="1" lang="zh-TW" altLang="en-US"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Social factors</a:t>
                      </a:r>
                      <a:r>
                        <a:rPr kumimoji="1" lang="zh-TW" altLang="en-US"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Facilitating conditions</a:t>
                      </a:r>
                      <a:r>
                        <a:rPr kumimoji="1" lang="zh-TW" altLang="en-US"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More experience</a:t>
                      </a:r>
                      <a:endPar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Long-term consequences</a:t>
                      </a:r>
                      <a:r>
                        <a:rPr kumimoji="1" lang="zh-TW" altLang="en-US"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 </a:t>
                      </a: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N/A</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
        <p:nvSpPr>
          <p:cNvPr id="5" name="矩形 4"/>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7" name="组合 16"/>
          <p:cNvGrpSpPr/>
          <p:nvPr/>
        </p:nvGrpSpPr>
        <p:grpSpPr>
          <a:xfrm>
            <a:off x="437033" y="104400"/>
            <a:ext cx="835707" cy="705600"/>
            <a:chOff x="7460039" y="1375766"/>
            <a:chExt cx="1428337" cy="1424584"/>
          </a:xfrm>
        </p:grpSpPr>
        <p:sp>
          <p:nvSpPr>
            <p:cNvPr id="8" name="等腰三角形 7"/>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9" name="等腰三角形 8"/>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0"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Role of Moderators in Existing Models</a:t>
            </a:r>
          </a:p>
        </p:txBody>
      </p:sp>
    </p:spTree>
    <p:extLst>
      <p:ext uri="{BB962C8B-B14F-4D97-AF65-F5344CB8AC3E}">
        <p14:creationId xmlns:p14="http://schemas.microsoft.com/office/powerpoint/2010/main" val="3591944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E0FF-E0BD-2242-8282-EECE40F0A426}"/>
              </a:ext>
            </a:extLst>
          </p:cNvPr>
          <p:cNvSpPr>
            <a:spLocks noGrp="1"/>
          </p:cNvSpPr>
          <p:nvPr>
            <p:ph type="title"/>
          </p:nvPr>
        </p:nvSpPr>
        <p:spPr/>
        <p:txBody>
          <a:bodyPr/>
          <a:lstStyle/>
          <a:p>
            <a:r>
              <a:rPr lang="en-US" altLang="zh-TW" b="1" dirty="0"/>
              <a:t>Role of Moderators in Existing Models</a:t>
            </a:r>
            <a:endParaRPr lang="en-US" dirty="0"/>
          </a:p>
        </p:txBody>
      </p:sp>
      <p:graphicFrame>
        <p:nvGraphicFramePr>
          <p:cNvPr id="7" name="Group 64">
            <a:extLst>
              <a:ext uri="{FF2B5EF4-FFF2-40B4-BE49-F238E27FC236}">
                <a16:creationId xmlns:a16="http://schemas.microsoft.com/office/drawing/2014/main" id="{D0064E94-AB1E-4C4E-A136-F46CEC9FDF1C}"/>
              </a:ext>
            </a:extLst>
          </p:cNvPr>
          <p:cNvGraphicFramePr>
            <a:graphicFrameLocks/>
          </p:cNvGraphicFramePr>
          <p:nvPr>
            <p:extLst>
              <p:ext uri="{D42A27DB-BD31-4B8C-83A1-F6EECF244321}">
                <p14:modId xmlns:p14="http://schemas.microsoft.com/office/powerpoint/2010/main" val="2259279930"/>
              </p:ext>
            </p:extLst>
          </p:nvPr>
        </p:nvGraphicFramePr>
        <p:xfrm>
          <a:off x="1813271" y="2204488"/>
          <a:ext cx="8569325" cy="2749550"/>
        </p:xfrm>
        <a:graphic>
          <a:graphicData uri="http://schemas.openxmlformats.org/drawingml/2006/table">
            <a:tbl>
              <a:tblPr/>
              <a:tblGrid>
                <a:gridCol w="1235075">
                  <a:extLst>
                    <a:ext uri="{9D8B030D-6E8A-4147-A177-3AD203B41FA5}">
                      <a16:colId xmlns:a16="http://schemas.microsoft.com/office/drawing/2014/main" val="20000"/>
                    </a:ext>
                  </a:extLst>
                </a:gridCol>
                <a:gridCol w="3519488">
                  <a:extLst>
                    <a:ext uri="{9D8B030D-6E8A-4147-A177-3AD203B41FA5}">
                      <a16:colId xmlns:a16="http://schemas.microsoft.com/office/drawing/2014/main" val="20001"/>
                    </a:ext>
                  </a:extLst>
                </a:gridCol>
                <a:gridCol w="1984375">
                  <a:extLst>
                    <a:ext uri="{9D8B030D-6E8A-4147-A177-3AD203B41FA5}">
                      <a16:colId xmlns:a16="http://schemas.microsoft.com/office/drawing/2014/main" val="20002"/>
                    </a:ext>
                  </a:extLst>
                </a:gridCol>
                <a:gridCol w="1041400">
                  <a:extLst>
                    <a:ext uri="{9D8B030D-6E8A-4147-A177-3AD203B41FA5}">
                      <a16:colId xmlns:a16="http://schemas.microsoft.com/office/drawing/2014/main" val="20003"/>
                    </a:ext>
                  </a:extLst>
                </a:gridCol>
                <a:gridCol w="788987">
                  <a:extLst>
                    <a:ext uri="{9D8B030D-6E8A-4147-A177-3AD203B41FA5}">
                      <a16:colId xmlns:a16="http://schemas.microsoft.com/office/drawing/2014/main" val="20004"/>
                    </a:ext>
                  </a:extLst>
                </a:gridCol>
              </a:tblGrid>
              <a:tr h="37156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Model</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Experience</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Voluntariness</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Gender</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rPr>
                        <a:t>Age</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7987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IDT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the significant predictors</a:t>
                      </a:r>
                      <a:r>
                        <a:rPr kumimoji="1" lang="zh-TW" altLang="en-US"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TW" sz="16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for adoption (no/low experience)</a:t>
                      </a:r>
                    </a:p>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relative advantage, ease of use, trial-ability, results demonstrability, and visibility</a:t>
                      </a:r>
                    </a:p>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TW" sz="16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for usage (greater experience)</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7F7F7F"/>
                          </a:solidFill>
                          <a:effectLst/>
                          <a:latin typeface="Microsoft YaHei" panose="020B0503020204020204" pitchFamily="34" charset="-122"/>
                          <a:ea typeface="Microsoft YaHei" panose="020B0503020204020204" pitchFamily="34" charset="-122"/>
                        </a:rPr>
                        <a:t>relative advantage and image</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Voluntariness was not tested as a moderator,</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but was shown to have a direct effect on Intention</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7925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SCT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N/A</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N/A</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N/A</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
        <p:nvSpPr>
          <p:cNvPr id="4" name="矩形 3"/>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3" y="104400"/>
            <a:ext cx="835707" cy="705600"/>
            <a:chOff x="7460039" y="1375766"/>
            <a:chExt cx="1428337" cy="1424584"/>
          </a:xfrm>
        </p:grpSpPr>
        <p:sp>
          <p:nvSpPr>
            <p:cNvPr id="6" name="等腰三角形 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Role of Moderators in Existing Models</a:t>
            </a:r>
          </a:p>
        </p:txBody>
      </p:sp>
    </p:spTree>
    <p:extLst>
      <p:ext uri="{BB962C8B-B14F-4D97-AF65-F5344CB8AC3E}">
        <p14:creationId xmlns:p14="http://schemas.microsoft.com/office/powerpoint/2010/main" val="1410648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C5833-618C-4A45-A182-12A7BB0BB92E}"/>
              </a:ext>
            </a:extLst>
          </p:cNvPr>
          <p:cNvSpPr>
            <a:spLocks noGrp="1"/>
          </p:cNvSpPr>
          <p:nvPr>
            <p:ph type="title"/>
          </p:nvPr>
        </p:nvSpPr>
        <p:spPr>
          <a:xfrm>
            <a:off x="838200" y="160108"/>
            <a:ext cx="10515600" cy="1325563"/>
          </a:xfrm>
        </p:spPr>
        <p:txBody>
          <a:bodyPr/>
          <a:lstStyle/>
          <a:p>
            <a:pPr algn="ctr"/>
            <a:r>
              <a:rPr lang="en-US" altLang="zh-TW" b="1" dirty="0"/>
              <a:t>Review</a:t>
            </a:r>
            <a:r>
              <a:rPr lang="zh-TW" altLang="en-US" b="1" dirty="0"/>
              <a:t> </a:t>
            </a:r>
            <a:r>
              <a:rPr lang="en-US" altLang="zh-TW" b="1" dirty="0"/>
              <a:t>of</a:t>
            </a:r>
            <a:r>
              <a:rPr lang="zh-TW" altLang="en-US" b="1" dirty="0"/>
              <a:t> </a:t>
            </a:r>
            <a:r>
              <a:rPr lang="en-US" altLang="zh-TW" b="1" dirty="0"/>
              <a:t>Prior</a:t>
            </a:r>
            <a:r>
              <a:rPr lang="zh-TW" altLang="en-US" b="1" dirty="0"/>
              <a:t> </a:t>
            </a:r>
            <a:r>
              <a:rPr lang="en-US" altLang="zh-TW" b="1" dirty="0"/>
              <a:t>Model</a:t>
            </a:r>
            <a:r>
              <a:rPr lang="zh-TW" altLang="en-US" b="1" dirty="0"/>
              <a:t> </a:t>
            </a:r>
            <a:r>
              <a:rPr lang="en-US" altLang="zh-TW" b="1" dirty="0"/>
              <a:t>Comparisons</a:t>
            </a:r>
            <a:endParaRPr lang="en-US" dirty="0"/>
          </a:p>
        </p:txBody>
      </p:sp>
      <p:graphicFrame>
        <p:nvGraphicFramePr>
          <p:cNvPr id="5" name="內容版面配置區 3">
            <a:extLst>
              <a:ext uri="{FF2B5EF4-FFF2-40B4-BE49-F238E27FC236}">
                <a16:creationId xmlns:a16="http://schemas.microsoft.com/office/drawing/2014/main" id="{87DC29CD-AEFA-974C-B8BE-D547E3B6BF8C}"/>
              </a:ext>
            </a:extLst>
          </p:cNvPr>
          <p:cNvGraphicFramePr>
            <a:graphicFrameLocks/>
          </p:cNvGraphicFramePr>
          <p:nvPr>
            <p:extLst>
              <p:ext uri="{D42A27DB-BD31-4B8C-83A1-F6EECF244321}">
                <p14:modId xmlns:p14="http://schemas.microsoft.com/office/powerpoint/2010/main" val="1431753150"/>
              </p:ext>
            </p:extLst>
          </p:nvPr>
        </p:nvGraphicFramePr>
        <p:xfrm>
          <a:off x="555650" y="1074508"/>
          <a:ext cx="10979857" cy="5679294"/>
        </p:xfrm>
        <a:graphic>
          <a:graphicData uri="http://schemas.openxmlformats.org/drawingml/2006/table">
            <a:tbl>
              <a:tblPr firstRow="1" bandRow="1">
                <a:tableStyleId>{5C22544A-7EE6-4342-B048-85BDC9FD1C3A}</a:tableStyleId>
              </a:tblPr>
              <a:tblGrid>
                <a:gridCol w="1286672">
                  <a:extLst>
                    <a:ext uri="{9D8B030D-6E8A-4147-A177-3AD203B41FA5}">
                      <a16:colId xmlns:a16="http://schemas.microsoft.com/office/drawing/2014/main" val="20000"/>
                    </a:ext>
                  </a:extLst>
                </a:gridCol>
                <a:gridCol w="1115149">
                  <a:extLst>
                    <a:ext uri="{9D8B030D-6E8A-4147-A177-3AD203B41FA5}">
                      <a16:colId xmlns:a16="http://schemas.microsoft.com/office/drawing/2014/main" val="20001"/>
                    </a:ext>
                  </a:extLst>
                </a:gridCol>
                <a:gridCol w="1887176">
                  <a:extLst>
                    <a:ext uri="{9D8B030D-6E8A-4147-A177-3AD203B41FA5}">
                      <a16:colId xmlns:a16="http://schemas.microsoft.com/office/drawing/2014/main" val="20002"/>
                    </a:ext>
                  </a:extLst>
                </a:gridCol>
                <a:gridCol w="1200929">
                  <a:extLst>
                    <a:ext uri="{9D8B030D-6E8A-4147-A177-3AD203B41FA5}">
                      <a16:colId xmlns:a16="http://schemas.microsoft.com/office/drawing/2014/main" val="20003"/>
                    </a:ext>
                  </a:extLst>
                </a:gridCol>
                <a:gridCol w="1286713">
                  <a:extLst>
                    <a:ext uri="{9D8B030D-6E8A-4147-A177-3AD203B41FA5}">
                      <a16:colId xmlns:a16="http://schemas.microsoft.com/office/drawing/2014/main" val="20004"/>
                    </a:ext>
                  </a:extLst>
                </a:gridCol>
                <a:gridCol w="1372492">
                  <a:extLst>
                    <a:ext uri="{9D8B030D-6E8A-4147-A177-3AD203B41FA5}">
                      <a16:colId xmlns:a16="http://schemas.microsoft.com/office/drawing/2014/main" val="20005"/>
                    </a:ext>
                  </a:extLst>
                </a:gridCol>
                <a:gridCol w="1200928">
                  <a:extLst>
                    <a:ext uri="{9D8B030D-6E8A-4147-A177-3AD203B41FA5}">
                      <a16:colId xmlns:a16="http://schemas.microsoft.com/office/drawing/2014/main" val="20006"/>
                    </a:ext>
                  </a:extLst>
                </a:gridCol>
                <a:gridCol w="1629798">
                  <a:extLst>
                    <a:ext uri="{9D8B030D-6E8A-4147-A177-3AD203B41FA5}">
                      <a16:colId xmlns:a16="http://schemas.microsoft.com/office/drawing/2014/main" val="20007"/>
                    </a:ext>
                  </a:extLst>
                </a:gridCol>
              </a:tblGrid>
              <a:tr h="900255">
                <a:tc>
                  <a:txBody>
                    <a:bodyPr/>
                    <a:lstStyle/>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Model</a:t>
                      </a:r>
                    </a:p>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Comparison</a:t>
                      </a:r>
                    </a:p>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Studies</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nchor="ctr"/>
                </a:tc>
                <a:tc>
                  <a:txBody>
                    <a:bodyPr/>
                    <a:lstStyle/>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Theories/</a:t>
                      </a:r>
                    </a:p>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Models</a:t>
                      </a:r>
                    </a:p>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Compared</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nchor="ctr"/>
                </a:tc>
                <a:tc>
                  <a:txBody>
                    <a:bodyPr/>
                    <a:lstStyle/>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Context of Study</a:t>
                      </a:r>
                    </a:p>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a:t>
                      </a:r>
                      <a:r>
                        <a:rPr lang="en-US" altLang="zh-TW" sz="1300" b="1" kern="1200" baseline="0" dirty="0" err="1">
                          <a:solidFill>
                            <a:schemeClr val="lt1"/>
                          </a:solidFill>
                          <a:latin typeface="Microsoft YaHei" panose="020B0503020204020204" pitchFamily="34" charset="-122"/>
                          <a:ea typeface="Microsoft YaHei" panose="020B0503020204020204" pitchFamily="34" charset="-122"/>
                          <a:cs typeface="+mn-cs"/>
                        </a:rPr>
                        <a:t>Incl.Technology</a:t>
                      </a: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nchor="ctr"/>
                </a:tc>
                <a:tc>
                  <a:txBody>
                    <a:bodyPr/>
                    <a:lstStyle/>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Participants</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nchor="ctr"/>
                </a:tc>
                <a:tc>
                  <a:txBody>
                    <a:bodyPr/>
                    <a:lstStyle/>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Newness of</a:t>
                      </a:r>
                    </a:p>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Technology</a:t>
                      </a:r>
                    </a:p>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Studied</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nchor="ctr"/>
                </a:tc>
                <a:tc>
                  <a:txBody>
                    <a:bodyPr/>
                    <a:lstStyle/>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Number of Points</a:t>
                      </a:r>
                    </a:p>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of Measurement</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nchor="ctr"/>
                </a:tc>
                <a:tc>
                  <a:txBody>
                    <a:bodyPr/>
                    <a:lstStyle/>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Cross-</a:t>
                      </a:r>
                    </a:p>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Sectional or</a:t>
                      </a:r>
                    </a:p>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Longitudinal</a:t>
                      </a:r>
                    </a:p>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Analysis</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nchor="ctr"/>
                </a:tc>
                <a:tc>
                  <a:txBody>
                    <a:bodyPr/>
                    <a:lstStyle/>
                    <a:p>
                      <a:pPr algn="ctr"/>
                      <a:r>
                        <a:rPr lang="en-US" altLang="zh-TW" sz="1300" b="1" kern="1200" baseline="0" dirty="0">
                          <a:solidFill>
                            <a:schemeClr val="lt1"/>
                          </a:solidFill>
                          <a:latin typeface="Microsoft YaHei" panose="020B0503020204020204" pitchFamily="34" charset="-122"/>
                          <a:ea typeface="Microsoft YaHei" panose="020B0503020204020204" pitchFamily="34" charset="-122"/>
                          <a:cs typeface="+mn-cs"/>
                        </a:rPr>
                        <a:t>Findings</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nchor="ctr"/>
                </a:tc>
                <a:extLst>
                  <a:ext uri="{0D108BD9-81ED-4DB2-BD59-A6C34878D82A}">
                    <a16:rowId xmlns:a16="http://schemas.microsoft.com/office/drawing/2014/main" val="10000"/>
                  </a:ext>
                </a:extLst>
              </a:tr>
              <a:tr h="900255">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Davis et al.</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(1989)</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dirty="0">
                          <a:latin typeface="Microsoft YaHei" panose="020B0503020204020204" pitchFamily="34" charset="-122"/>
                          <a:ea typeface="Microsoft YaHei" panose="020B0503020204020204" pitchFamily="34" charset="-122"/>
                        </a:rPr>
                        <a:t>TRA, TAM</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pPr>
                        <a:buFont typeface="Arial" pitchFamily="34" charset="0"/>
                        <a:buChar char="•"/>
                      </a:pP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  Within-subjects</a:t>
                      </a:r>
                    </a:p>
                    <a:p>
                      <a:pPr>
                        <a:buFont typeface="Arial" pitchFamily="34" charset="0"/>
                        <a:buChar char="•"/>
                      </a:pP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 intention and use of a word processor</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dirty="0">
                          <a:latin typeface="Microsoft YaHei" panose="020B0503020204020204" pitchFamily="34" charset="-122"/>
                          <a:ea typeface="Microsoft YaHei" panose="020B0503020204020204" pitchFamily="34" charset="-122"/>
                        </a:rPr>
                        <a:t>107 </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students</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new to the technology</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dirty="0">
                          <a:latin typeface="Microsoft YaHei" panose="020B0503020204020204" pitchFamily="34" charset="-122"/>
                          <a:ea typeface="Microsoft YaHei" panose="020B0503020204020204" pitchFamily="34" charset="-122"/>
                        </a:rPr>
                        <a:t>2</a:t>
                      </a:r>
                      <a:r>
                        <a:rPr lang="zh-TW" altLang="en-US" sz="1300" dirty="0">
                          <a:latin typeface="Microsoft YaHei" panose="020B0503020204020204" pitchFamily="34" charset="-122"/>
                          <a:ea typeface="Microsoft YaHei" panose="020B0503020204020204" pitchFamily="34" charset="-122"/>
                        </a:rPr>
                        <a:t> </a:t>
                      </a:r>
                      <a:r>
                        <a:rPr lang="en-US" altLang="zh-TW" sz="1300" dirty="0">
                          <a:latin typeface="Microsoft YaHei" panose="020B0503020204020204" pitchFamily="34" charset="-122"/>
                          <a:ea typeface="Microsoft YaHei" panose="020B0503020204020204" pitchFamily="34" charset="-122"/>
                          <a:sym typeface="Wingdings" pitchFamily="2" charset="2"/>
                        </a:rPr>
                        <a:t></a:t>
                      </a:r>
                      <a:r>
                        <a:rPr lang="zh-TW" altLang="en-US" sz="1300" dirty="0">
                          <a:latin typeface="Microsoft YaHei" panose="020B0503020204020204" pitchFamily="34" charset="-122"/>
                          <a:ea typeface="Microsoft YaHei" panose="020B0503020204020204" pitchFamily="34" charset="-122"/>
                          <a:sym typeface="Wingdings" pitchFamily="2" charset="2"/>
                        </a:rPr>
                        <a:t> </a:t>
                      </a:r>
                      <a:r>
                        <a:rPr lang="en-US" altLang="zh-TW" sz="1300" dirty="0">
                          <a:latin typeface="Microsoft YaHei" panose="020B0503020204020204" pitchFamily="34" charset="-122"/>
                          <a:ea typeface="Microsoft YaHei" panose="020B0503020204020204" pitchFamily="34" charset="-122"/>
                          <a:sym typeface="Wingdings" pitchFamily="2" charset="2"/>
                        </a:rPr>
                        <a:t>14 weeks apart</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Cross-sectional</a:t>
                      </a:r>
                    </a:p>
                  </a:txBody>
                  <a:tcPr marL="107982" marR="107982" marT="50830" marB="50830"/>
                </a:tc>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The variance in intention and use  TRA</a:t>
                      </a:r>
                      <a:r>
                        <a:rPr lang="zh-TW" altLang="en-US" sz="1300" kern="1200" baseline="0" dirty="0">
                          <a:solidFill>
                            <a:schemeClr val="dk1"/>
                          </a:solidFill>
                          <a:latin typeface="Microsoft YaHei" panose="020B0503020204020204" pitchFamily="34" charset="-122"/>
                          <a:ea typeface="Microsoft YaHei" panose="020B0503020204020204" pitchFamily="34" charset="-122"/>
                          <a:cs typeface="+mn-cs"/>
                        </a:rPr>
                        <a:t>：</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32% ,26% </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TAM</a:t>
                      </a:r>
                      <a:r>
                        <a:rPr lang="zh-TW" altLang="en-US" sz="1300" kern="1200" baseline="0" dirty="0">
                          <a:solidFill>
                            <a:schemeClr val="dk1"/>
                          </a:solidFill>
                          <a:latin typeface="Microsoft YaHei" panose="020B0503020204020204" pitchFamily="34" charset="-122"/>
                          <a:ea typeface="Microsoft YaHei" panose="020B0503020204020204" pitchFamily="34" charset="-122"/>
                          <a:cs typeface="+mn-cs"/>
                        </a:rPr>
                        <a:t>：</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47% , 51%</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extLst>
                  <a:ext uri="{0D108BD9-81ED-4DB2-BD59-A6C34878D82A}">
                    <a16:rowId xmlns:a16="http://schemas.microsoft.com/office/drawing/2014/main" val="10001"/>
                  </a:ext>
                </a:extLst>
              </a:tr>
              <a:tr h="900255">
                <a:tc>
                  <a:txBody>
                    <a:bodyPr/>
                    <a:lstStyle/>
                    <a:p>
                      <a:r>
                        <a:rPr lang="en-US" altLang="zh-TW" sz="1300" kern="1200" baseline="0" dirty="0" err="1">
                          <a:solidFill>
                            <a:schemeClr val="dk1"/>
                          </a:solidFill>
                          <a:latin typeface="Microsoft YaHei" panose="020B0503020204020204" pitchFamily="34" charset="-122"/>
                          <a:ea typeface="Microsoft YaHei" panose="020B0503020204020204" pitchFamily="34" charset="-122"/>
                          <a:cs typeface="+mn-cs"/>
                        </a:rPr>
                        <a:t>Mathieson</a:t>
                      </a:r>
                      <a:endPar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endParaRP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(1991)</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dirty="0">
                          <a:latin typeface="Microsoft YaHei" panose="020B0503020204020204" pitchFamily="34" charset="-122"/>
                          <a:ea typeface="Microsoft YaHei" panose="020B0503020204020204" pitchFamily="34" charset="-122"/>
                        </a:rPr>
                        <a:t>TAM, TPB</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pPr>
                        <a:buFont typeface="Arial" pitchFamily="34" charset="0"/>
                        <a:buChar char="•"/>
                      </a:pP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 Between-subjects</a:t>
                      </a:r>
                    </a:p>
                    <a:p>
                      <a:pPr>
                        <a:buFont typeface="Arial" pitchFamily="34" charset="0"/>
                        <a:buChar char="•"/>
                      </a:pP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 intention to use a spreadsheet and calculator</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dirty="0">
                          <a:latin typeface="Microsoft YaHei" panose="020B0503020204020204" pitchFamily="34" charset="-122"/>
                          <a:ea typeface="Microsoft YaHei" panose="020B0503020204020204" pitchFamily="34" charset="-122"/>
                        </a:rPr>
                        <a:t>262 </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students</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Some familiarity</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with the</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technology</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dirty="0">
                          <a:latin typeface="Microsoft YaHei" panose="020B0503020204020204" pitchFamily="34" charset="-122"/>
                          <a:ea typeface="Microsoft YaHei" panose="020B0503020204020204" pitchFamily="34" charset="-122"/>
                        </a:rPr>
                        <a:t>1</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Cross-sectional</a:t>
                      </a:r>
                    </a:p>
                    <a:p>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The variance in intention</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TAM</a:t>
                      </a:r>
                      <a:r>
                        <a:rPr lang="zh-TW" altLang="en-US" sz="1300" kern="1200" baseline="0" dirty="0">
                          <a:solidFill>
                            <a:schemeClr val="dk1"/>
                          </a:solidFill>
                          <a:latin typeface="Microsoft YaHei" panose="020B0503020204020204" pitchFamily="34" charset="-122"/>
                          <a:ea typeface="Microsoft YaHei" panose="020B0503020204020204" pitchFamily="34" charset="-122"/>
                          <a:cs typeface="+mn-cs"/>
                        </a:rPr>
                        <a:t>：</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70%</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TPB</a:t>
                      </a:r>
                      <a:r>
                        <a:rPr lang="zh-TW" altLang="en-US" sz="1300" kern="1200" baseline="0" dirty="0">
                          <a:solidFill>
                            <a:schemeClr val="dk1"/>
                          </a:solidFill>
                          <a:latin typeface="Microsoft YaHei" panose="020B0503020204020204" pitchFamily="34" charset="-122"/>
                          <a:ea typeface="Microsoft YaHei" panose="020B0503020204020204" pitchFamily="34" charset="-122"/>
                          <a:cs typeface="+mn-cs"/>
                        </a:rPr>
                        <a:t>：</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62%</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extLst>
                  <a:ext uri="{0D108BD9-81ED-4DB2-BD59-A6C34878D82A}">
                    <a16:rowId xmlns:a16="http://schemas.microsoft.com/office/drawing/2014/main" val="10002"/>
                  </a:ext>
                </a:extLst>
              </a:tr>
              <a:tr h="1099904">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Taylor and</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Todd (1995b)</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dirty="0">
                          <a:latin typeface="Microsoft YaHei" panose="020B0503020204020204" pitchFamily="34" charset="-122"/>
                          <a:ea typeface="Microsoft YaHei" panose="020B0503020204020204" pitchFamily="34" charset="-122"/>
                        </a:rPr>
                        <a:t>TAM,</a:t>
                      </a:r>
                    </a:p>
                    <a:p>
                      <a:r>
                        <a:rPr lang="en-US" altLang="zh-TW" sz="1300" dirty="0">
                          <a:latin typeface="Microsoft YaHei" panose="020B0503020204020204" pitchFamily="34" charset="-122"/>
                          <a:ea typeface="Microsoft YaHei" panose="020B0503020204020204" pitchFamily="34" charset="-122"/>
                        </a:rPr>
                        <a:t>TPB/DTPB</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pPr>
                        <a:buFont typeface="Arial" pitchFamily="34" charset="0"/>
                        <a:buChar char="•"/>
                      </a:pP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 Within-subjects</a:t>
                      </a:r>
                    </a:p>
                    <a:p>
                      <a:pPr>
                        <a:buFont typeface="Arial" pitchFamily="34" charset="0"/>
                        <a:buChar char="•"/>
                      </a:pPr>
                      <a:r>
                        <a:rPr lang="zh-TW" altLang="en-US" sz="1300" kern="1200" baseline="0" dirty="0">
                          <a:solidFill>
                            <a:schemeClr val="dk1"/>
                          </a:solidFill>
                          <a:latin typeface="Microsoft YaHei" panose="020B0503020204020204" pitchFamily="34" charset="-122"/>
                          <a:ea typeface="Microsoft YaHei" panose="020B0503020204020204" pitchFamily="34" charset="-122"/>
                          <a:cs typeface="+mn-cs"/>
                        </a:rPr>
                        <a:t>  </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intention to use a computing</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resource center</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dirty="0">
                          <a:latin typeface="Microsoft YaHei" panose="020B0503020204020204" pitchFamily="34" charset="-122"/>
                          <a:ea typeface="Microsoft YaHei" panose="020B0503020204020204" pitchFamily="34" charset="-122"/>
                        </a:rPr>
                        <a:t>786 </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students</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Many students</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were already</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familiar with the center</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For a three-month</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period</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Cross-sectional</a:t>
                      </a:r>
                    </a:p>
                  </a:txBody>
                  <a:tcPr marL="107982" marR="107982" marT="50830" marB="50830"/>
                </a:tc>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The variance in intention</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TAM</a:t>
                      </a:r>
                      <a:r>
                        <a:rPr lang="zh-TW" altLang="en-US" sz="1300" kern="1200" baseline="0" dirty="0">
                          <a:solidFill>
                            <a:schemeClr val="dk1"/>
                          </a:solidFill>
                          <a:latin typeface="Microsoft YaHei" panose="020B0503020204020204" pitchFamily="34" charset="-122"/>
                          <a:ea typeface="Microsoft YaHei" panose="020B0503020204020204" pitchFamily="34" charset="-122"/>
                          <a:cs typeface="+mn-cs"/>
                        </a:rPr>
                        <a:t>：</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52%</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TPB</a:t>
                      </a:r>
                      <a:r>
                        <a:rPr lang="zh-TW" altLang="en-US" sz="1300" kern="1200" baseline="0" dirty="0">
                          <a:solidFill>
                            <a:schemeClr val="dk1"/>
                          </a:solidFill>
                          <a:latin typeface="Microsoft YaHei" panose="020B0503020204020204" pitchFamily="34" charset="-122"/>
                          <a:ea typeface="Microsoft YaHei" panose="020B0503020204020204" pitchFamily="34" charset="-122"/>
                          <a:cs typeface="+mn-cs"/>
                        </a:rPr>
                        <a:t>：</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57%</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DTPB</a:t>
                      </a:r>
                      <a:r>
                        <a:rPr lang="zh-TW" altLang="en-US" sz="1300" kern="1200" baseline="0" dirty="0">
                          <a:solidFill>
                            <a:schemeClr val="dk1"/>
                          </a:solidFill>
                          <a:latin typeface="Microsoft YaHei" panose="020B0503020204020204" pitchFamily="34" charset="-122"/>
                          <a:ea typeface="Microsoft YaHei" panose="020B0503020204020204" pitchFamily="34" charset="-122"/>
                          <a:cs typeface="+mn-cs"/>
                        </a:rPr>
                        <a:t>：</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60%</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extLst>
                  <a:ext uri="{0D108BD9-81ED-4DB2-BD59-A6C34878D82A}">
                    <a16:rowId xmlns:a16="http://schemas.microsoft.com/office/drawing/2014/main" val="10003"/>
                  </a:ext>
                </a:extLst>
              </a:tr>
              <a:tr h="1299552">
                <a:tc>
                  <a:txBody>
                    <a:bodyPr/>
                    <a:lstStyle/>
                    <a:p>
                      <a:r>
                        <a:rPr lang="en-US" altLang="zh-TW" sz="1300" kern="1200" baseline="0" dirty="0" err="1">
                          <a:solidFill>
                            <a:schemeClr val="dk1"/>
                          </a:solidFill>
                          <a:latin typeface="Microsoft YaHei" panose="020B0503020204020204" pitchFamily="34" charset="-122"/>
                          <a:ea typeface="Microsoft YaHei" panose="020B0503020204020204" pitchFamily="34" charset="-122"/>
                          <a:cs typeface="+mn-cs"/>
                        </a:rPr>
                        <a:t>Plouffe</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 et al.</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(2001)</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dirty="0">
                          <a:latin typeface="Microsoft YaHei" panose="020B0503020204020204" pitchFamily="34" charset="-122"/>
                          <a:ea typeface="Microsoft YaHei" panose="020B0503020204020204" pitchFamily="34" charset="-122"/>
                        </a:rPr>
                        <a:t>TAM, IDT</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pPr>
                        <a:buFont typeface="Arial" pitchFamily="34" charset="0"/>
                        <a:buChar char="•"/>
                      </a:pP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 Within-subjects</a:t>
                      </a:r>
                    </a:p>
                    <a:p>
                      <a:pPr>
                        <a:buFont typeface="Arial" pitchFamily="34" charset="0"/>
                        <a:buChar char="•"/>
                      </a:pPr>
                      <a:r>
                        <a:rPr lang="zh-TW" altLang="en-US" sz="1300" kern="1200" baseline="0" dirty="0">
                          <a:solidFill>
                            <a:schemeClr val="dk1"/>
                          </a:solidFill>
                          <a:latin typeface="Microsoft YaHei" panose="020B0503020204020204" pitchFamily="34" charset="-122"/>
                          <a:ea typeface="Microsoft YaHei" panose="020B0503020204020204" pitchFamily="34" charset="-122"/>
                          <a:cs typeface="+mn-cs"/>
                        </a:rPr>
                        <a:t>  </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intention to use</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in the context of a market trial of an electronic payment system using smart card</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176</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merchants</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Survey</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administered</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after 10 months</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of use</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r>
                        <a:rPr lang="en-US" altLang="zh-TW" sz="1300" dirty="0">
                          <a:latin typeface="Microsoft YaHei" panose="020B0503020204020204" pitchFamily="34" charset="-122"/>
                          <a:ea typeface="Microsoft YaHei" panose="020B0503020204020204" pitchFamily="34" charset="-122"/>
                        </a:rPr>
                        <a:t>1</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Cross-sectional</a:t>
                      </a:r>
                    </a:p>
                  </a:txBody>
                  <a:tcPr marL="107982" marR="107982" marT="50830" marB="50830"/>
                </a:tc>
                <a:tc>
                  <a:txBody>
                    <a:bodyPr/>
                    <a:lstStyle/>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The variance in intention</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TAM</a:t>
                      </a:r>
                      <a:r>
                        <a:rPr lang="zh-TW" altLang="en-US" sz="1300" kern="1200" baseline="0" dirty="0">
                          <a:solidFill>
                            <a:schemeClr val="dk1"/>
                          </a:solidFill>
                          <a:latin typeface="Microsoft YaHei" panose="020B0503020204020204" pitchFamily="34" charset="-122"/>
                          <a:ea typeface="Microsoft YaHei" panose="020B0503020204020204" pitchFamily="34" charset="-122"/>
                          <a:cs typeface="+mn-cs"/>
                        </a:rPr>
                        <a:t>：</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33%</a:t>
                      </a:r>
                    </a:p>
                    <a:p>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IDT</a:t>
                      </a:r>
                      <a:r>
                        <a:rPr lang="zh-TW" altLang="en-US" sz="1300" kern="1200" baseline="0" dirty="0">
                          <a:solidFill>
                            <a:schemeClr val="dk1"/>
                          </a:solidFill>
                          <a:latin typeface="Microsoft YaHei" panose="020B0503020204020204" pitchFamily="34" charset="-122"/>
                          <a:ea typeface="Microsoft YaHei" panose="020B0503020204020204" pitchFamily="34" charset="-122"/>
                          <a:cs typeface="+mn-cs"/>
                        </a:rPr>
                        <a:t>：</a:t>
                      </a:r>
                      <a:r>
                        <a:rPr lang="en-US" altLang="zh-TW" sz="1300" kern="1200" baseline="0" dirty="0">
                          <a:solidFill>
                            <a:schemeClr val="dk1"/>
                          </a:solidFill>
                          <a:latin typeface="Microsoft YaHei" panose="020B0503020204020204" pitchFamily="34" charset="-122"/>
                          <a:ea typeface="Microsoft YaHei" panose="020B0503020204020204" pitchFamily="34" charset="-122"/>
                          <a:cs typeface="+mn-cs"/>
                        </a:rPr>
                        <a:t>45%</a:t>
                      </a:r>
                      <a:endParaRPr lang="zh-TW" altLang="en-US" sz="1300" dirty="0">
                        <a:latin typeface="Microsoft YaHei" panose="020B0503020204020204" pitchFamily="34" charset="-122"/>
                        <a:ea typeface="Microsoft YaHei" panose="020B0503020204020204" pitchFamily="34" charset="-122"/>
                      </a:endParaRPr>
                    </a:p>
                  </a:txBody>
                  <a:tcPr marL="107982" marR="107982" marT="50830" marB="50830"/>
                </a:tc>
                <a:extLst>
                  <a:ext uri="{0D108BD9-81ED-4DB2-BD59-A6C34878D82A}">
                    <a16:rowId xmlns:a16="http://schemas.microsoft.com/office/drawing/2014/main" val="10004"/>
                  </a:ext>
                </a:extLst>
              </a:tr>
            </a:tbl>
          </a:graphicData>
        </a:graphic>
      </p:graphicFrame>
      <p:sp>
        <p:nvSpPr>
          <p:cNvPr id="4" name="矩形 3"/>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7033"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9079" y="226367"/>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Review of Prior Model Comparisons</a:t>
            </a:r>
          </a:p>
        </p:txBody>
      </p:sp>
    </p:spTree>
    <p:extLst>
      <p:ext uri="{BB962C8B-B14F-4D97-AF65-F5344CB8AC3E}">
        <p14:creationId xmlns:p14="http://schemas.microsoft.com/office/powerpoint/2010/main" val="36745082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781550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4152900 w 12192000"/>
              <a:gd name="connsiteY1" fmla="*/ 42862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819400 w 12192000"/>
              <a:gd name="connsiteY1" fmla="*/ 50101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571750 w 12192000"/>
              <a:gd name="connsiteY1" fmla="*/ 52387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2571750" y="5238750"/>
                </a:lnTo>
                <a:lnTo>
                  <a:pt x="12192000" y="0"/>
                </a:lnTo>
                <a:lnTo>
                  <a:pt x="12192000" y="6858000"/>
                </a:lnTo>
                <a:lnTo>
                  <a:pt x="0" y="6858000"/>
                </a:lnTo>
                <a:lnTo>
                  <a:pt x="0"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文本框 5"/>
          <p:cNvSpPr txBox="1"/>
          <p:nvPr/>
        </p:nvSpPr>
        <p:spPr>
          <a:xfrm>
            <a:off x="4751109" y="3976412"/>
            <a:ext cx="7004116" cy="1200329"/>
          </a:xfrm>
          <a:prstGeom prst="rect">
            <a:avLst/>
          </a:prstGeom>
          <a:noFill/>
        </p:spPr>
        <p:txBody>
          <a:bodyPr wrap="square" rtlCol="0">
            <a:spAutoFit/>
          </a:bodyPr>
          <a:lstStyle/>
          <a:p>
            <a:pPr algn="ctr"/>
            <a:r>
              <a:rPr lang="en-US" altLang="zh-CN" sz="3600" b="1" dirty="0">
                <a:latin typeface="Microsoft YaHei" panose="020B0503020204020204" pitchFamily="34" charset="-122"/>
                <a:ea typeface="Microsoft YaHei" panose="020B0503020204020204" pitchFamily="34" charset="-122"/>
              </a:rPr>
              <a:t>Empirical Comparison of the Eight Models</a:t>
            </a:r>
            <a:endParaRPr lang="zh-CN" altLang="en-US" sz="3600" b="1" dirty="0">
              <a:latin typeface="Microsoft YaHei" panose="020B0503020204020204" pitchFamily="34" charset="-122"/>
              <a:ea typeface="Microsoft YaHei" panose="020B0503020204020204" pitchFamily="34" charset="-122"/>
            </a:endParaRPr>
          </a:p>
        </p:txBody>
      </p:sp>
      <p:sp>
        <p:nvSpPr>
          <p:cNvPr id="9" name="文本框 8"/>
          <p:cNvSpPr txBox="1"/>
          <p:nvPr/>
        </p:nvSpPr>
        <p:spPr>
          <a:xfrm>
            <a:off x="4210051" y="5235593"/>
            <a:ext cx="7705429" cy="1015663"/>
          </a:xfrm>
          <a:prstGeom prst="rect">
            <a:avLst/>
          </a:prstGeom>
          <a:noFill/>
        </p:spPr>
        <p:txBody>
          <a:bodyPr wrap="square" rtlCol="0">
            <a:spAutoFit/>
          </a:bodyPr>
          <a:lstStyle/>
          <a:p>
            <a:pPr algn="ctr"/>
            <a:r>
              <a:rPr lang="da-DK" altLang="zh-CN" sz="2000" dirty="0">
                <a:latin typeface="Microsoft YaHei" panose="020B0503020204020204" pitchFamily="34" charset="-122"/>
                <a:ea typeface="Microsoft YaHei" panose="020B0503020204020204" pitchFamily="34" charset="-122"/>
              </a:rPr>
              <a:t>Settings and Participants, Measurement, Result</a:t>
            </a:r>
          </a:p>
          <a:p>
            <a:pPr algn="ctr"/>
            <a:endParaRPr lang="da-DK" altLang="zh-CN" sz="2000" dirty="0" smtClean="0">
              <a:latin typeface="Microsoft YaHei" panose="020B0503020204020204" pitchFamily="34" charset="-122"/>
              <a:ea typeface="Microsoft YaHei" panose="020B0503020204020204" pitchFamily="34" charset="-122"/>
            </a:endParaRPr>
          </a:p>
          <a:p>
            <a:pPr algn="ctr"/>
            <a:endParaRPr lang="da-DK" altLang="zh-CN" sz="2000" dirty="0">
              <a:latin typeface="Microsoft YaHei" panose="020B0503020204020204" pitchFamily="34" charset="-122"/>
              <a:ea typeface="Microsoft YaHei" panose="020B0503020204020204" pitchFamily="34" charset="-122"/>
            </a:endParaRPr>
          </a:p>
        </p:txBody>
      </p:sp>
      <p:sp>
        <p:nvSpPr>
          <p:cNvPr id="15" name="直角三角形 14"/>
          <p:cNvSpPr>
            <a:spLocks noChangeAspect="1"/>
          </p:cNvSpPr>
          <p:nvPr/>
        </p:nvSpPr>
        <p:spPr>
          <a:xfrm rot="13501014" flipV="1">
            <a:off x="2421037" y="-184316"/>
            <a:ext cx="2212508" cy="221250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a:spLocks noChangeAspect="1"/>
          </p:cNvSpPr>
          <p:nvPr/>
        </p:nvSpPr>
        <p:spPr>
          <a:xfrm rot="13501014" flipV="1">
            <a:off x="3103798" y="130683"/>
            <a:ext cx="2212508" cy="2212508"/>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324102" y="1397422"/>
            <a:ext cx="3771898" cy="830997"/>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03</a:t>
            </a:r>
            <a:endParaRPr lang="zh-CN" altLang="en-US"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9281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animBg="1"/>
      <p:bldP spid="11"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26CA-67DC-964F-9E5F-38793E96F965}"/>
              </a:ext>
            </a:extLst>
          </p:cNvPr>
          <p:cNvSpPr>
            <a:spLocks noGrp="1"/>
          </p:cNvSpPr>
          <p:nvPr>
            <p:ph type="title"/>
          </p:nvPr>
        </p:nvSpPr>
        <p:spPr/>
        <p:txBody>
          <a:bodyPr/>
          <a:lstStyle/>
          <a:p>
            <a:r>
              <a:rPr lang="en-US" altLang="zh-TW" b="1" dirty="0"/>
              <a:t>Prior Model Tests and Model Comparisons</a:t>
            </a:r>
            <a:endParaRPr lang="en-US" dirty="0"/>
          </a:p>
        </p:txBody>
      </p:sp>
      <p:sp>
        <p:nvSpPr>
          <p:cNvPr id="3" name="Content Placeholder 2">
            <a:extLst>
              <a:ext uri="{FF2B5EF4-FFF2-40B4-BE49-F238E27FC236}">
                <a16:creationId xmlns:a16="http://schemas.microsoft.com/office/drawing/2014/main" id="{366C8C0A-B9F9-DE48-881A-C401ED734CE3}"/>
              </a:ext>
            </a:extLst>
          </p:cNvPr>
          <p:cNvSpPr>
            <a:spLocks noGrp="1"/>
          </p:cNvSpPr>
          <p:nvPr>
            <p:ph idx="1"/>
          </p:nvPr>
        </p:nvSpPr>
        <p:spPr/>
        <p:txBody>
          <a:bodyPr/>
          <a:lstStyle/>
          <a:p>
            <a:pPr marL="0" indent="0">
              <a:spcBef>
                <a:spcPct val="20000"/>
              </a:spcBef>
              <a:buNone/>
            </a:pPr>
            <a:endParaRPr lang="en-US" dirty="0"/>
          </a:p>
        </p:txBody>
      </p:sp>
      <p:sp>
        <p:nvSpPr>
          <p:cNvPr id="10" name="矩形 9"/>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37033" y="104400"/>
            <a:ext cx="835707" cy="705600"/>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Prior Model Tests and Model Comparisons</a:t>
            </a:r>
          </a:p>
        </p:txBody>
      </p:sp>
      <p:graphicFrame>
        <p:nvGraphicFramePr>
          <p:cNvPr id="24" name="資料庫圖表 23"/>
          <p:cNvGraphicFramePr/>
          <p:nvPr>
            <p:extLst>
              <p:ext uri="{D42A27DB-BD31-4B8C-83A1-F6EECF244321}">
                <p14:modId xmlns:p14="http://schemas.microsoft.com/office/powerpoint/2010/main" val="2521311127"/>
              </p:ext>
            </p:extLst>
          </p:nvPr>
        </p:nvGraphicFramePr>
        <p:xfrm>
          <a:off x="1175803" y="1769643"/>
          <a:ext cx="10515600" cy="5088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7" name="组合 16"/>
          <p:cNvGrpSpPr/>
          <p:nvPr/>
        </p:nvGrpSpPr>
        <p:grpSpPr>
          <a:xfrm>
            <a:off x="667529" y="1167762"/>
            <a:ext cx="605211" cy="582255"/>
            <a:chOff x="7460039" y="1375766"/>
            <a:chExt cx="1428337" cy="1424584"/>
          </a:xfrm>
        </p:grpSpPr>
        <p:sp>
          <p:nvSpPr>
            <p:cNvPr id="18" name="等腰三角形 17"/>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9" name="等腰三角形 18"/>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25" name="文字方塊 24"/>
          <p:cNvSpPr txBox="1"/>
          <p:nvPr/>
        </p:nvSpPr>
        <p:spPr>
          <a:xfrm>
            <a:off x="1420584" y="1229537"/>
            <a:ext cx="9756804" cy="738664"/>
          </a:xfrm>
          <a:prstGeom prst="rect">
            <a:avLst/>
          </a:prstGeom>
          <a:noFill/>
        </p:spPr>
        <p:txBody>
          <a:bodyPr wrap="square" rtlCol="0">
            <a:spAutoFit/>
          </a:bodyPr>
          <a:lstStyle/>
          <a:p>
            <a:r>
              <a:rPr lang="en-US" altLang="zh-TW" sz="2400" dirty="0">
                <a:latin typeface="Microsoft YaHei" panose="020B0503020204020204" pitchFamily="34" charset="-122"/>
                <a:ea typeface="Microsoft YaHei" panose="020B0503020204020204" pitchFamily="34" charset="-122"/>
              </a:rPr>
              <a:t>Five limitations of prior model tests and comparisons</a:t>
            </a:r>
            <a:r>
              <a:rPr lang="zh-TW" altLang="en-US" sz="2400" dirty="0">
                <a:latin typeface="Microsoft YaHei" panose="020B0503020204020204" pitchFamily="34" charset="-122"/>
                <a:ea typeface="Microsoft YaHei" panose="020B0503020204020204" pitchFamily="34" charset="-122"/>
              </a:rPr>
              <a:t>： </a:t>
            </a:r>
          </a:p>
          <a:p>
            <a:endParaRPr lang="zh-TW" altLang="en-US" dirty="0"/>
          </a:p>
        </p:txBody>
      </p:sp>
    </p:spTree>
    <p:extLst>
      <p:ext uri="{BB962C8B-B14F-4D97-AF65-F5344CB8AC3E}">
        <p14:creationId xmlns:p14="http://schemas.microsoft.com/office/powerpoint/2010/main" val="39872730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9F0-61D2-FC4A-B124-D2D55B7A141E}"/>
              </a:ext>
            </a:extLst>
          </p:cNvPr>
          <p:cNvSpPr>
            <a:spLocks noGrp="1"/>
          </p:cNvSpPr>
          <p:nvPr>
            <p:ph type="title"/>
          </p:nvPr>
        </p:nvSpPr>
        <p:spPr/>
        <p:txBody>
          <a:bodyPr/>
          <a:lstStyle/>
          <a:p>
            <a:r>
              <a:rPr lang="en-US" altLang="zh-TW" b="1" dirty="0"/>
              <a:t>Prior Model Tests and Model Comparisons</a:t>
            </a:r>
            <a:endParaRPr lang="en-US" dirty="0"/>
          </a:p>
        </p:txBody>
      </p:sp>
      <p:sp>
        <p:nvSpPr>
          <p:cNvPr id="3" name="Content Placeholder 2">
            <a:extLst>
              <a:ext uri="{FF2B5EF4-FFF2-40B4-BE49-F238E27FC236}">
                <a16:creationId xmlns:a16="http://schemas.microsoft.com/office/drawing/2014/main" id="{D6C8043E-1F3D-D44D-9B86-7DE9B1F3E89F}"/>
              </a:ext>
            </a:extLst>
          </p:cNvPr>
          <p:cNvSpPr>
            <a:spLocks noGrp="1"/>
          </p:cNvSpPr>
          <p:nvPr>
            <p:ph idx="1"/>
          </p:nvPr>
        </p:nvSpPr>
        <p:spPr/>
        <p:txBody>
          <a:bodyPr/>
          <a:lstStyle/>
          <a:p>
            <a:pPr>
              <a:lnSpc>
                <a:spcPct val="120000"/>
              </a:lnSpc>
            </a:pPr>
            <a:r>
              <a:rPr lang="en-US" altLang="zh-TW" dirty="0" smtClean="0"/>
              <a:t>F</a:t>
            </a:r>
            <a:endParaRPr lang="en-US" dirty="0"/>
          </a:p>
        </p:txBody>
      </p:sp>
      <p:sp>
        <p:nvSpPr>
          <p:cNvPr id="4" name="矩形 3"/>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3" y="104400"/>
            <a:ext cx="835707" cy="705600"/>
            <a:chOff x="7460039" y="1375766"/>
            <a:chExt cx="1428337" cy="1424584"/>
          </a:xfrm>
        </p:grpSpPr>
        <p:sp>
          <p:nvSpPr>
            <p:cNvPr id="6" name="等腰三角形 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7" name="等腰三角形 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8"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Prior Model Tests and Model Comparisons</a:t>
            </a:r>
          </a:p>
        </p:txBody>
      </p:sp>
      <p:grpSp>
        <p:nvGrpSpPr>
          <p:cNvPr id="11" name="群組 10"/>
          <p:cNvGrpSpPr/>
          <p:nvPr/>
        </p:nvGrpSpPr>
        <p:grpSpPr>
          <a:xfrm>
            <a:off x="2343666" y="1762549"/>
            <a:ext cx="3203972" cy="1111493"/>
            <a:chOff x="3285" y="13961"/>
            <a:chExt cx="3203972" cy="1111493"/>
          </a:xfrm>
        </p:grpSpPr>
        <p:sp>
          <p:nvSpPr>
            <p:cNvPr id="15" name="矩形 14"/>
            <p:cNvSpPr/>
            <p:nvPr/>
          </p:nvSpPr>
          <p:spPr>
            <a:xfrm>
              <a:off x="3286" y="13961"/>
              <a:ext cx="3203971" cy="111149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文字方塊 15"/>
            <p:cNvSpPr txBox="1"/>
            <p:nvPr/>
          </p:nvSpPr>
          <p:spPr>
            <a:xfrm>
              <a:off x="3285" y="13961"/>
              <a:ext cx="3203971" cy="11114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0472" tIns="125984" rIns="220472" bIns="125984" numCol="1" spcCol="1270" anchor="ctr" anchorCtr="0">
              <a:noAutofit/>
            </a:bodyPr>
            <a:lstStyle/>
            <a:p>
              <a:pPr lvl="0" algn="ctr" defTabSz="1377950">
                <a:lnSpc>
                  <a:spcPct val="90000"/>
                </a:lnSpc>
                <a:spcBef>
                  <a:spcPct val="0"/>
                </a:spcBef>
                <a:spcAft>
                  <a:spcPct val="35000"/>
                </a:spcAft>
              </a:pPr>
              <a:r>
                <a:rPr lang="en-US" sz="2400" b="1" dirty="0">
                  <a:latin typeface="Microsoft YaHei" panose="020B0503020204020204" pitchFamily="34" charset="-122"/>
                  <a:ea typeface="Microsoft YaHei" panose="020B0503020204020204" pitchFamily="34" charset="-122"/>
                </a:rPr>
                <a:t>Nature of measurement</a:t>
              </a:r>
            </a:p>
          </p:txBody>
        </p:sp>
      </p:grpSp>
      <p:grpSp>
        <p:nvGrpSpPr>
          <p:cNvPr id="12" name="群組 11"/>
          <p:cNvGrpSpPr/>
          <p:nvPr/>
        </p:nvGrpSpPr>
        <p:grpSpPr>
          <a:xfrm>
            <a:off x="2343667" y="2874043"/>
            <a:ext cx="3203971" cy="3948939"/>
            <a:chOff x="3286" y="1125455"/>
            <a:chExt cx="3203971" cy="3948939"/>
          </a:xfrm>
        </p:grpSpPr>
        <p:sp>
          <p:nvSpPr>
            <p:cNvPr id="13" name="矩形 12"/>
            <p:cNvSpPr/>
            <p:nvPr/>
          </p:nvSpPr>
          <p:spPr>
            <a:xfrm>
              <a:off x="3286" y="1125455"/>
              <a:ext cx="3203971" cy="394893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文字方塊 13"/>
            <p:cNvSpPr txBox="1"/>
            <p:nvPr/>
          </p:nvSpPr>
          <p:spPr>
            <a:xfrm>
              <a:off x="3286" y="1125455"/>
              <a:ext cx="3203971" cy="394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b="1" kern="1200" dirty="0" smtClean="0">
                  <a:latin typeface="Microsoft YaHei" panose="020B0503020204020204" pitchFamily="34" charset="-122"/>
                  <a:ea typeface="Microsoft YaHei" panose="020B0503020204020204" pitchFamily="34" charset="-122"/>
                </a:rPr>
                <a:t>Prior</a:t>
              </a:r>
              <a:r>
                <a:rPr lang="zh-TW" sz="2000" b="1" kern="1200" dirty="0" smtClean="0">
                  <a:latin typeface="Microsoft YaHei" panose="020B0503020204020204" pitchFamily="34" charset="-122"/>
                  <a:ea typeface="Microsoft YaHei" panose="020B0503020204020204" pitchFamily="34" charset="-122"/>
                </a:rPr>
                <a:t>：</a:t>
              </a:r>
              <a:r>
                <a:rPr lang="en-US" sz="2000" kern="1200" dirty="0" smtClean="0">
                  <a:latin typeface="Microsoft YaHei" panose="020B0503020204020204" pitchFamily="34" charset="-122"/>
                  <a:ea typeface="Microsoft YaHei" panose="020B0503020204020204" pitchFamily="34" charset="-122"/>
                </a:rPr>
                <a:t>simple, individual-oriented IT</a:t>
              </a:r>
              <a:endParaRPr lang="zh-TW" sz="2000" kern="1200" dirty="0">
                <a:latin typeface="Microsoft YaHei" panose="020B0503020204020204" pitchFamily="34" charset="-122"/>
                <a:ea typeface="Microsoft YaHei" panose="020B0503020204020204" pitchFamily="34" charset="-122"/>
              </a:endParaRPr>
            </a:p>
            <a:p>
              <a:pPr marL="228600" lvl="1" indent="-228600" algn="l" defTabSz="889000" rtl="0">
                <a:lnSpc>
                  <a:spcPct val="90000"/>
                </a:lnSpc>
                <a:spcBef>
                  <a:spcPct val="0"/>
                </a:spcBef>
                <a:spcAft>
                  <a:spcPct val="15000"/>
                </a:spcAft>
                <a:buChar char="••"/>
              </a:pPr>
              <a:endParaRPr lang="zh-TW" sz="2000" kern="1200" dirty="0">
                <a:latin typeface="Microsoft YaHei" panose="020B0503020204020204" pitchFamily="34" charset="-122"/>
                <a:ea typeface="Microsoft YaHei" panose="020B0503020204020204" pitchFamily="34" charset="-122"/>
              </a:endParaRPr>
            </a:p>
            <a:p>
              <a:pPr marL="228600" lvl="1" indent="-228600" algn="l" defTabSz="889000" rtl="0">
                <a:lnSpc>
                  <a:spcPct val="90000"/>
                </a:lnSpc>
                <a:spcBef>
                  <a:spcPct val="0"/>
                </a:spcBef>
                <a:spcAft>
                  <a:spcPct val="15000"/>
                </a:spcAft>
                <a:buChar char="••"/>
              </a:pPr>
              <a:r>
                <a:rPr lang="en-US" sz="2000" b="1" kern="1200" dirty="0" smtClean="0">
                  <a:latin typeface="Microsoft YaHei" panose="020B0503020204020204" pitchFamily="34" charset="-122"/>
                  <a:ea typeface="Microsoft YaHei" panose="020B0503020204020204" pitchFamily="34" charset="-122"/>
                </a:rPr>
                <a:t>UTAUT</a:t>
              </a:r>
              <a:r>
                <a:rPr lang="zh-TW" sz="2000" b="1" kern="1200" dirty="0" smtClean="0">
                  <a:latin typeface="Microsoft YaHei" panose="020B0503020204020204" pitchFamily="34" charset="-122"/>
                  <a:ea typeface="Microsoft YaHei" panose="020B0503020204020204" pitchFamily="34" charset="-122"/>
                </a:rPr>
                <a:t>： </a:t>
              </a:r>
              <a:r>
                <a:rPr lang="en-US" sz="2000" kern="1200" dirty="0" smtClean="0">
                  <a:latin typeface="Microsoft YaHei" panose="020B0503020204020204" pitchFamily="34" charset="-122"/>
                  <a:ea typeface="Microsoft YaHei" panose="020B0503020204020204" pitchFamily="34" charset="-122"/>
                </a:rPr>
                <a:t>complex, organizational IT, managerial concern</a:t>
              </a:r>
              <a:endParaRPr lang="zh-TW" sz="2000" kern="1200" dirty="0">
                <a:latin typeface="Microsoft YaHei" panose="020B0503020204020204" pitchFamily="34" charset="-122"/>
                <a:ea typeface="Microsoft YaHei" panose="020B0503020204020204" pitchFamily="34" charset="-122"/>
              </a:endParaRPr>
            </a:p>
          </p:txBody>
        </p:sp>
      </p:grpSp>
      <p:grpSp>
        <p:nvGrpSpPr>
          <p:cNvPr id="17" name="群組 16"/>
          <p:cNvGrpSpPr/>
          <p:nvPr/>
        </p:nvGrpSpPr>
        <p:grpSpPr>
          <a:xfrm>
            <a:off x="6553927" y="1762549"/>
            <a:ext cx="3203971" cy="1111493"/>
            <a:chOff x="3286" y="13961"/>
            <a:chExt cx="3203971" cy="1111493"/>
          </a:xfrm>
        </p:grpSpPr>
        <p:sp>
          <p:nvSpPr>
            <p:cNvPr id="18" name="矩形 17"/>
            <p:cNvSpPr/>
            <p:nvPr/>
          </p:nvSpPr>
          <p:spPr>
            <a:xfrm>
              <a:off x="3286" y="13961"/>
              <a:ext cx="3203971" cy="111149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文字方塊 18"/>
            <p:cNvSpPr txBox="1"/>
            <p:nvPr/>
          </p:nvSpPr>
          <p:spPr>
            <a:xfrm>
              <a:off x="3287" y="359120"/>
              <a:ext cx="3203970" cy="5091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0472" tIns="125984" rIns="220472" bIns="125984" numCol="1" spcCol="1270" anchor="ctr" anchorCtr="0">
              <a:noAutofit/>
            </a:bodyPr>
            <a:lstStyle/>
            <a:p>
              <a:pPr lvl="0" algn="ctr" defTabSz="1377950">
                <a:lnSpc>
                  <a:spcPct val="90000"/>
                </a:lnSpc>
                <a:spcBef>
                  <a:spcPct val="0"/>
                </a:spcBef>
                <a:spcAft>
                  <a:spcPct val="35000"/>
                </a:spcAft>
              </a:pPr>
              <a:r>
                <a:rPr lang="en-US" sz="2000" b="1" dirty="0">
                  <a:latin typeface="Microsoft YaHei" panose="020B0503020204020204" pitchFamily="34" charset="-122"/>
                  <a:ea typeface="Microsoft YaHei" panose="020B0503020204020204" pitchFamily="34" charset="-122"/>
                </a:rPr>
                <a:t>Voluntary vs. mandatory contexts</a:t>
              </a:r>
            </a:p>
          </p:txBody>
        </p:sp>
      </p:grpSp>
      <p:grpSp>
        <p:nvGrpSpPr>
          <p:cNvPr id="20" name="群組 19"/>
          <p:cNvGrpSpPr/>
          <p:nvPr/>
        </p:nvGrpSpPr>
        <p:grpSpPr>
          <a:xfrm>
            <a:off x="6553927" y="2874043"/>
            <a:ext cx="3203971" cy="3948939"/>
            <a:chOff x="3286" y="1125455"/>
            <a:chExt cx="3203971" cy="3948939"/>
          </a:xfrm>
        </p:grpSpPr>
        <p:sp>
          <p:nvSpPr>
            <p:cNvPr id="21" name="矩形 20"/>
            <p:cNvSpPr/>
            <p:nvPr/>
          </p:nvSpPr>
          <p:spPr>
            <a:xfrm>
              <a:off x="3286" y="1125455"/>
              <a:ext cx="3203971" cy="394893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文字方塊 21"/>
            <p:cNvSpPr txBox="1"/>
            <p:nvPr/>
          </p:nvSpPr>
          <p:spPr>
            <a:xfrm>
              <a:off x="3286" y="1125455"/>
              <a:ext cx="3203971" cy="394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b="1" kern="1200" dirty="0" smtClean="0">
                  <a:latin typeface="Microsoft YaHei" panose="020B0503020204020204" pitchFamily="34" charset="-122"/>
                  <a:ea typeface="Microsoft YaHei" panose="020B0503020204020204" pitchFamily="34" charset="-122"/>
                </a:rPr>
                <a:t>Prior</a:t>
              </a:r>
              <a:r>
                <a:rPr lang="zh-TW" sz="2000" b="1" kern="1200" dirty="0" smtClean="0">
                  <a:latin typeface="Microsoft YaHei" panose="020B0503020204020204" pitchFamily="34" charset="-122"/>
                  <a:ea typeface="Microsoft YaHei" panose="020B0503020204020204" pitchFamily="34" charset="-122"/>
                </a:rPr>
                <a:t>：</a:t>
              </a:r>
              <a:r>
                <a:rPr lang="en-US" sz="2000" kern="1200" dirty="0" smtClean="0">
                  <a:latin typeface="Microsoft YaHei" panose="020B0503020204020204" pitchFamily="34" charset="-122"/>
                  <a:ea typeface="Microsoft YaHei" panose="020B0503020204020204" pitchFamily="34" charset="-122"/>
                </a:rPr>
                <a:t>simple, individual-oriented IT</a:t>
              </a:r>
              <a:endParaRPr lang="zh-TW" sz="2000" kern="1200" dirty="0">
                <a:latin typeface="Microsoft YaHei" panose="020B0503020204020204" pitchFamily="34" charset="-122"/>
                <a:ea typeface="Microsoft YaHei" panose="020B0503020204020204" pitchFamily="34" charset="-122"/>
              </a:endParaRPr>
            </a:p>
            <a:p>
              <a:pPr marL="228600" lvl="1" indent="-228600" algn="l" defTabSz="889000" rtl="0">
                <a:lnSpc>
                  <a:spcPct val="90000"/>
                </a:lnSpc>
                <a:spcBef>
                  <a:spcPct val="0"/>
                </a:spcBef>
                <a:spcAft>
                  <a:spcPct val="15000"/>
                </a:spcAft>
                <a:buChar char="••"/>
              </a:pPr>
              <a:endParaRPr lang="zh-TW" sz="2000" kern="1200" dirty="0">
                <a:latin typeface="Microsoft YaHei" panose="020B0503020204020204" pitchFamily="34" charset="-122"/>
                <a:ea typeface="Microsoft YaHei" panose="020B0503020204020204" pitchFamily="34" charset="-122"/>
              </a:endParaRPr>
            </a:p>
            <a:p>
              <a:pPr marL="228600" lvl="1" indent="-228600" algn="l" defTabSz="889000" rtl="0">
                <a:lnSpc>
                  <a:spcPct val="90000"/>
                </a:lnSpc>
                <a:spcBef>
                  <a:spcPct val="0"/>
                </a:spcBef>
                <a:spcAft>
                  <a:spcPct val="15000"/>
                </a:spcAft>
                <a:buChar char="••"/>
              </a:pPr>
              <a:r>
                <a:rPr lang="en-US" sz="2000" b="1" kern="1200" dirty="0" smtClean="0">
                  <a:latin typeface="Microsoft YaHei" panose="020B0503020204020204" pitchFamily="34" charset="-122"/>
                  <a:ea typeface="Microsoft YaHei" panose="020B0503020204020204" pitchFamily="34" charset="-122"/>
                </a:rPr>
                <a:t>UTAUT</a:t>
              </a:r>
              <a:r>
                <a:rPr lang="zh-TW" sz="2000" b="1" kern="1200" dirty="0" smtClean="0">
                  <a:latin typeface="Microsoft YaHei" panose="020B0503020204020204" pitchFamily="34" charset="-122"/>
                  <a:ea typeface="Microsoft YaHei" panose="020B0503020204020204" pitchFamily="34" charset="-122"/>
                </a:rPr>
                <a:t>： </a:t>
              </a:r>
              <a:r>
                <a:rPr lang="en-US" sz="2000" kern="1200" dirty="0" smtClean="0">
                  <a:latin typeface="Microsoft YaHei" panose="020B0503020204020204" pitchFamily="34" charset="-122"/>
                  <a:ea typeface="Microsoft YaHei" panose="020B0503020204020204" pitchFamily="34" charset="-122"/>
                </a:rPr>
                <a:t>complex, organizational IT, managerial concern</a:t>
              </a:r>
              <a:endParaRPr lang="zh-TW" sz="2000" kern="1200" dirty="0">
                <a:latin typeface="Microsoft YaHei" panose="020B0503020204020204" pitchFamily="34" charset="-122"/>
                <a:ea typeface="Microsoft YaHei" panose="020B0503020204020204" pitchFamily="34" charset="-122"/>
              </a:endParaRPr>
            </a:p>
          </p:txBody>
        </p:sp>
      </p:grpSp>
      <p:grpSp>
        <p:nvGrpSpPr>
          <p:cNvPr id="23" name="组合 16"/>
          <p:cNvGrpSpPr/>
          <p:nvPr/>
        </p:nvGrpSpPr>
        <p:grpSpPr>
          <a:xfrm>
            <a:off x="1029270" y="990189"/>
            <a:ext cx="605211" cy="582255"/>
            <a:chOff x="7460039" y="1375766"/>
            <a:chExt cx="1428337" cy="1424584"/>
          </a:xfrm>
        </p:grpSpPr>
        <p:sp>
          <p:nvSpPr>
            <p:cNvPr id="24" name="等腰三角形 2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5" name="等腰三角形 2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26" name="文字方塊 25"/>
          <p:cNvSpPr txBox="1"/>
          <p:nvPr/>
        </p:nvSpPr>
        <p:spPr>
          <a:xfrm>
            <a:off x="1782325" y="1042619"/>
            <a:ext cx="9756804" cy="738664"/>
          </a:xfrm>
          <a:prstGeom prst="rect">
            <a:avLst/>
          </a:prstGeom>
          <a:noFill/>
        </p:spPr>
        <p:txBody>
          <a:bodyPr wrap="square" rtlCol="0">
            <a:spAutoFit/>
          </a:bodyPr>
          <a:lstStyle/>
          <a:p>
            <a:r>
              <a:rPr lang="en-US" altLang="zh-TW" sz="2400" dirty="0">
                <a:latin typeface="Microsoft YaHei" panose="020B0503020204020204" pitchFamily="34" charset="-122"/>
                <a:ea typeface="Microsoft YaHei" panose="020B0503020204020204" pitchFamily="34" charset="-122"/>
              </a:rPr>
              <a:t>Five limitations of prior model tests and comparisons</a:t>
            </a:r>
            <a:r>
              <a:rPr lang="zh-TW" altLang="en-US" sz="2400" dirty="0">
                <a:latin typeface="Microsoft YaHei" panose="020B0503020204020204" pitchFamily="34" charset="-122"/>
                <a:ea typeface="Microsoft YaHei" panose="020B0503020204020204" pitchFamily="34" charset="-122"/>
              </a:rPr>
              <a:t>： </a:t>
            </a:r>
          </a:p>
          <a:p>
            <a:endParaRPr lang="zh-TW" altLang="en-US" dirty="0"/>
          </a:p>
        </p:txBody>
      </p:sp>
    </p:spTree>
    <p:extLst>
      <p:ext uri="{BB962C8B-B14F-4D97-AF65-F5344CB8AC3E}">
        <p14:creationId xmlns:p14="http://schemas.microsoft.com/office/powerpoint/2010/main" val="41413081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5164" y="1103802"/>
            <a:ext cx="11606463" cy="646331"/>
          </a:xfrm>
          <a:prstGeom prst="rect">
            <a:avLst/>
          </a:prstGeom>
        </p:spPr>
        <p:txBody>
          <a:bodyPr wrap="square">
            <a:spAutoFit/>
          </a:bodyPr>
          <a:lstStyle/>
          <a:p>
            <a:pPr lvl="0">
              <a:spcAft>
                <a:spcPts val="0"/>
              </a:spcAft>
            </a:pP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Longitudinal field studies were conducted at four organizations among individuals being introduced to a new technology in the workplace.</a:t>
            </a:r>
            <a:endParaRPr lang="zh-TW" altLang="zh-TW"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矩形 2"/>
          <p:cNvSpPr/>
          <p:nvPr/>
        </p:nvSpPr>
        <p:spPr>
          <a:xfrm>
            <a:off x="745164" y="1991977"/>
            <a:ext cx="11606463" cy="646331"/>
          </a:xfrm>
          <a:prstGeom prst="rect">
            <a:avLst/>
          </a:prstGeom>
        </p:spPr>
        <p:txBody>
          <a:bodyPr wrap="square">
            <a:spAutoFit/>
          </a:bodyPr>
          <a:lstStyle/>
          <a:p>
            <a:pPr lvl="0">
              <a:spcAft>
                <a:spcPts val="0"/>
              </a:spcAft>
            </a:pP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To help ensure our results would be robust across contexts, we sampled for heterogeneity across technologies, organizations, industries, business functions, and nature of use (voluntary vs. mandatory).</a:t>
            </a:r>
            <a:endParaRPr lang="zh-TW" altLang="zh-TW"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 name="圖片 3"/>
          <p:cNvPicPr/>
          <p:nvPr/>
        </p:nvPicPr>
        <p:blipFill>
          <a:blip r:embed="rId3" cstate="print"/>
          <a:srcRect l="21553" t="37371" r="26472" b="20548"/>
          <a:stretch>
            <a:fillRect/>
          </a:stretch>
        </p:blipFill>
        <p:spPr bwMode="auto">
          <a:xfrm>
            <a:off x="2491116" y="2599058"/>
            <a:ext cx="7181549" cy="4258942"/>
          </a:xfrm>
          <a:prstGeom prst="rect">
            <a:avLst/>
          </a:prstGeom>
          <a:noFill/>
          <a:ln w="9525">
            <a:noFill/>
            <a:miter lim="800000"/>
            <a:headEnd/>
            <a:tailEnd/>
          </a:ln>
        </p:spPr>
      </p:pic>
      <p:sp>
        <p:nvSpPr>
          <p:cNvPr id="6" name="矩形 5"/>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7" name="组合 16"/>
          <p:cNvGrpSpPr/>
          <p:nvPr/>
        </p:nvGrpSpPr>
        <p:grpSpPr>
          <a:xfrm>
            <a:off x="437033" y="104400"/>
            <a:ext cx="835707" cy="705600"/>
            <a:chOff x="7460039" y="1375766"/>
            <a:chExt cx="1428337" cy="1424584"/>
          </a:xfrm>
        </p:grpSpPr>
        <p:sp>
          <p:nvSpPr>
            <p:cNvPr id="8" name="等腰三角形 7"/>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9" name="等腰三角形 8"/>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0"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Settings and Participants</a:t>
            </a:r>
          </a:p>
        </p:txBody>
      </p:sp>
      <p:grpSp>
        <p:nvGrpSpPr>
          <p:cNvPr id="11" name="组合 16"/>
          <p:cNvGrpSpPr/>
          <p:nvPr/>
        </p:nvGrpSpPr>
        <p:grpSpPr>
          <a:xfrm>
            <a:off x="139953" y="1072690"/>
            <a:ext cx="605211" cy="582255"/>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4" name="组合 16"/>
          <p:cNvGrpSpPr/>
          <p:nvPr/>
        </p:nvGrpSpPr>
        <p:grpSpPr>
          <a:xfrm>
            <a:off x="129177" y="1972352"/>
            <a:ext cx="605211" cy="582255"/>
            <a:chOff x="7460039" y="1375766"/>
            <a:chExt cx="1428337" cy="1424584"/>
          </a:xfrm>
        </p:grpSpPr>
        <p:sp>
          <p:nvSpPr>
            <p:cNvPr id="15" name="等腰三角形 1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6" name="等腰三角形 1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4578990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38096" y="224350"/>
            <a:ext cx="3892797" cy="523220"/>
          </a:xfrm>
          <a:prstGeom prst="rect">
            <a:avLst/>
          </a:prstGeom>
        </p:spPr>
        <p:txBody>
          <a:bodyPr wrap="none">
            <a:spAutoFit/>
          </a:bodyPr>
          <a:lstStyle/>
          <a:p>
            <a:pPr>
              <a:spcAft>
                <a:spcPts val="0"/>
              </a:spcAft>
            </a:pPr>
            <a:r>
              <a:rPr lang="en-US" altLang="zh-TW" sz="2800" b="1" i="1" kern="100" dirty="0">
                <a:latin typeface="Calibri" panose="020F0502020204030204" pitchFamily="34" charset="0"/>
                <a:cs typeface="Times New Roman" panose="02020603050405020304" pitchFamily="18" charset="0"/>
              </a:rPr>
              <a:t>Settings and Participants</a:t>
            </a:r>
            <a:endParaRPr lang="zh-TW" altLang="zh-TW" sz="2400" kern="100" dirty="0">
              <a:latin typeface="Calibri" panose="020F0502020204030204" pitchFamily="34" charset="0"/>
              <a:cs typeface="Times New Roman" panose="02020603050405020304" pitchFamily="18" charset="0"/>
            </a:endParaRPr>
          </a:p>
        </p:txBody>
      </p:sp>
      <p:sp>
        <p:nvSpPr>
          <p:cNvPr id="6" name="矩形 5"/>
          <p:cNvSpPr/>
          <p:nvPr/>
        </p:nvSpPr>
        <p:spPr>
          <a:xfrm>
            <a:off x="1346862" y="1041274"/>
            <a:ext cx="11595614" cy="2585323"/>
          </a:xfrm>
          <a:prstGeom prst="rect">
            <a:avLst/>
          </a:prstGeom>
        </p:spPr>
        <p:txBody>
          <a:bodyPr wrap="square">
            <a:spAutoFit/>
          </a:bodyPr>
          <a:lstStyle/>
          <a:p>
            <a:pPr lvl="0">
              <a:spcAft>
                <a:spcPts val="0"/>
              </a:spcAft>
            </a:pP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A pretested questionnaire containing items measuring constructs from all eight models was administered at three different points in </a:t>
            </a: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time:</a:t>
            </a:r>
          </a:p>
          <a:p>
            <a:pPr marL="742950" lvl="1" indent="-285750">
              <a:buFont typeface="Arial" panose="020B0604020202020204" pitchFamily="34" charset="0"/>
              <a:buChar char="•"/>
            </a:pPr>
            <a:endPar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buFont typeface="Arial" panose="020B0604020202020204" pitchFamily="34" charset="0"/>
              <a:buChar char="•"/>
            </a:pPr>
            <a:r>
              <a:rPr lang="en-US" altLang="zh-TW" dirty="0" smtClean="0">
                <a:latin typeface="Microsoft YaHei" panose="020B0503020204020204" pitchFamily="34" charset="-122"/>
                <a:ea typeface="Microsoft YaHei" panose="020B0503020204020204" pitchFamily="34" charset="-122"/>
              </a:rPr>
              <a:t>T1:post-training</a:t>
            </a:r>
            <a:endParaRPr lang="en-US" altLang="zh-TW" dirty="0">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en-US" altLang="zh-TW" dirty="0" smtClean="0">
                <a:latin typeface="Microsoft YaHei" panose="020B0503020204020204" pitchFamily="34" charset="-122"/>
                <a:ea typeface="Microsoft YaHei" panose="020B0503020204020204" pitchFamily="34" charset="-122"/>
              </a:rPr>
              <a:t>T2:one month after implementation</a:t>
            </a:r>
          </a:p>
          <a:p>
            <a:pPr marL="742950" lvl="1" indent="-285750">
              <a:buFont typeface="Arial" panose="020B0604020202020204" pitchFamily="34" charset="0"/>
              <a:buChar char="•"/>
            </a:pPr>
            <a:r>
              <a:rPr lang="en-US" altLang="zh-TW" dirty="0" smtClean="0">
                <a:latin typeface="Microsoft YaHei" panose="020B0503020204020204" pitchFamily="34" charset="-122"/>
                <a:ea typeface="Microsoft YaHei" panose="020B0503020204020204" pitchFamily="34" charset="-122"/>
              </a:rPr>
              <a:t>T3:three month after implementation</a:t>
            </a:r>
          </a:p>
          <a:p>
            <a:pPr lvl="0">
              <a:spcAft>
                <a:spcPts val="0"/>
              </a:spcAft>
            </a:pPr>
            <a:endParaRPr lang="en-US" altLang="zh-TW" kern="100" dirty="0" smtClean="0">
              <a:latin typeface="Calibri" panose="020F0502020204030204" pitchFamily="34" charset="0"/>
              <a:cs typeface="Times New Roman" panose="02020603050405020304" pitchFamily="18" charset="0"/>
            </a:endParaRPr>
          </a:p>
          <a:p>
            <a:pPr lvl="0">
              <a:spcAft>
                <a:spcPts val="0"/>
              </a:spcAft>
            </a:pP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Actual usage behavior was measured over the six month post-training period.</a:t>
            </a:r>
            <a:endParaRPr lang="zh-TW"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marL="304800">
              <a:spcAft>
                <a:spcPts val="0"/>
              </a:spcAft>
            </a:pPr>
            <a:endParaRPr lang="zh-TW" altLang="zh-TW" kern="100" dirty="0">
              <a:latin typeface="Calibri" panose="020F0502020204030204" pitchFamily="34" charset="0"/>
              <a:cs typeface="Times New Roman" panose="02020603050405020304" pitchFamily="18"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l="21553" t="18913" r="26472" b="62630"/>
          <a:stretch>
            <a:fillRect/>
          </a:stretch>
        </p:blipFill>
        <p:spPr bwMode="auto">
          <a:xfrm>
            <a:off x="994069" y="3570122"/>
            <a:ext cx="10131665" cy="287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9" name="组合 16"/>
          <p:cNvGrpSpPr/>
          <p:nvPr/>
        </p:nvGrpSpPr>
        <p:grpSpPr>
          <a:xfrm>
            <a:off x="437033" y="104400"/>
            <a:ext cx="835707" cy="705600"/>
            <a:chOff x="7460039" y="1375766"/>
            <a:chExt cx="1428337" cy="1424584"/>
          </a:xfrm>
        </p:grpSpPr>
        <p:sp>
          <p:nvSpPr>
            <p:cNvPr id="10" name="等腰三角形 9"/>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1" name="等腰三角形 10"/>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2"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Settings and Participants</a:t>
            </a:r>
          </a:p>
        </p:txBody>
      </p:sp>
      <p:grpSp>
        <p:nvGrpSpPr>
          <p:cNvPr id="13" name="组合 16"/>
          <p:cNvGrpSpPr/>
          <p:nvPr/>
        </p:nvGrpSpPr>
        <p:grpSpPr>
          <a:xfrm>
            <a:off x="592517" y="1018800"/>
            <a:ext cx="605211" cy="582255"/>
            <a:chOff x="7460039" y="1375766"/>
            <a:chExt cx="1428337" cy="1424584"/>
          </a:xfrm>
        </p:grpSpPr>
        <p:sp>
          <p:nvSpPr>
            <p:cNvPr id="14" name="等腰三角形 1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5" name="等腰三角形 1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6" name="组合 16"/>
          <p:cNvGrpSpPr/>
          <p:nvPr/>
        </p:nvGrpSpPr>
        <p:grpSpPr>
          <a:xfrm>
            <a:off x="530536" y="2788102"/>
            <a:ext cx="605211" cy="582255"/>
            <a:chOff x="7460039" y="1375766"/>
            <a:chExt cx="1428337" cy="1424584"/>
          </a:xfrm>
        </p:grpSpPr>
        <p:sp>
          <p:nvSpPr>
            <p:cNvPr id="17" name="等腰三角形 1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8" name="等腰三角形 1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34570690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55889" y="368729"/>
            <a:ext cx="2273251" cy="523220"/>
          </a:xfrm>
          <a:prstGeom prst="rect">
            <a:avLst/>
          </a:prstGeom>
        </p:spPr>
        <p:txBody>
          <a:bodyPr wrap="none">
            <a:spAutoFit/>
          </a:bodyPr>
          <a:lstStyle/>
          <a:p>
            <a:pPr>
              <a:spcAft>
                <a:spcPts val="0"/>
              </a:spcAft>
            </a:pPr>
            <a:r>
              <a:rPr lang="en-US" altLang="zh-TW" sz="2800" b="1" i="1" kern="100" dirty="0" smtClean="0">
                <a:latin typeface="Calibri" panose="020F0502020204030204" pitchFamily="34" charset="0"/>
                <a:cs typeface="Times New Roman" panose="02020603050405020304" pitchFamily="18" charset="0"/>
              </a:rPr>
              <a:t>Measurement</a:t>
            </a:r>
            <a:endParaRPr lang="zh-TW" altLang="zh-TW" sz="2400" kern="100" dirty="0">
              <a:latin typeface="Calibri" panose="020F0502020204030204" pitchFamily="34" charset="0"/>
              <a:cs typeface="Times New Roman" panose="02020603050405020304" pitchFamily="18" charset="0"/>
            </a:endParaRPr>
          </a:p>
        </p:txBody>
      </p:sp>
      <p:sp>
        <p:nvSpPr>
          <p:cNvPr id="3" name="矩形 2"/>
          <p:cNvSpPr/>
          <p:nvPr/>
        </p:nvSpPr>
        <p:spPr>
          <a:xfrm>
            <a:off x="1376705" y="1260462"/>
            <a:ext cx="9639660" cy="4493538"/>
          </a:xfrm>
          <a:prstGeom prst="rect">
            <a:avLst/>
          </a:prstGeom>
        </p:spPr>
        <p:txBody>
          <a:bodyPr wrap="square">
            <a:spAutoFit/>
          </a:bodyPr>
          <a:lstStyle/>
          <a:p>
            <a:r>
              <a:rPr lang="en-US" altLang="zh-TW" sz="2000" b="1" kern="100" dirty="0">
                <a:latin typeface="Microsoft YaHei" panose="020B0503020204020204" pitchFamily="34" charset="-122"/>
                <a:ea typeface="Microsoft YaHei" panose="020B0503020204020204" pitchFamily="34" charset="-122"/>
                <a:cs typeface="Times New Roman" panose="02020603050405020304" pitchFamily="18" charset="0"/>
              </a:rPr>
              <a:t>TRA</a:t>
            </a:r>
            <a:r>
              <a:rPr lang="zh-TW" altLang="en-US"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Davis et al.</a:t>
            </a:r>
            <a:r>
              <a:rPr lang="zh-TW" altLang="en-US"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1989</a:t>
            </a:r>
            <a:r>
              <a:rPr lang="zh-TW" altLang="en-US" kern="100" dirty="0" smtClean="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Wingdings" panose="05000000000000000000" pitchFamily="2" charset="2"/>
              <a:buChar char="Ø"/>
            </a:pPr>
            <a:endPar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TW" sz="2000" b="1" kern="100" dirty="0" smtClean="0">
                <a:latin typeface="Microsoft YaHei" panose="020B0503020204020204" pitchFamily="34" charset="-122"/>
                <a:ea typeface="Microsoft YaHei" panose="020B0503020204020204" pitchFamily="34" charset="-122"/>
                <a:cs typeface="Times New Roman" panose="02020603050405020304" pitchFamily="18" charset="0"/>
              </a:rPr>
              <a:t>TAM</a:t>
            </a:r>
            <a:r>
              <a:rPr lang="zh-TW" altLang="en-US"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Davis (1989), Davis et al. (1989), </a:t>
            </a:r>
            <a:r>
              <a:rPr lang="en-US" altLang="zh-TW" kern="100" dirty="0" err="1">
                <a:latin typeface="Microsoft YaHei" panose="020B0503020204020204" pitchFamily="34" charset="-122"/>
                <a:ea typeface="Microsoft YaHei" panose="020B0503020204020204" pitchFamily="34" charset="-122"/>
                <a:cs typeface="Times New Roman" panose="02020603050405020304" pitchFamily="18" charset="0"/>
              </a:rPr>
              <a:t>Venkatesh</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 and Davis (2000</a:t>
            </a: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Wingdings" panose="05000000000000000000" pitchFamily="2" charset="2"/>
              <a:buChar char="Ø"/>
            </a:pPr>
            <a:endPar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TW" sz="2000" b="1" kern="100" dirty="0" smtClean="0">
                <a:latin typeface="Microsoft YaHei" panose="020B0503020204020204" pitchFamily="34" charset="-122"/>
                <a:ea typeface="Microsoft YaHei" panose="020B0503020204020204" pitchFamily="34" charset="-122"/>
                <a:cs typeface="Times New Roman" panose="02020603050405020304" pitchFamily="18" charset="0"/>
              </a:rPr>
              <a:t>MM</a:t>
            </a:r>
            <a:r>
              <a:rPr lang="zh-TW" altLang="en-US"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Davis et al. (</a:t>
            </a: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1992)</a:t>
            </a:r>
          </a:p>
          <a:p>
            <a:pPr marL="285750" indent="-285750">
              <a:buFont typeface="Wingdings" panose="05000000000000000000" pitchFamily="2" charset="2"/>
              <a:buChar char="Ø"/>
            </a:pPr>
            <a:endPar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TW" sz="2000" b="1" kern="100" dirty="0" smtClean="0">
                <a:latin typeface="Microsoft YaHei" panose="020B0503020204020204" pitchFamily="34" charset="-122"/>
                <a:ea typeface="Microsoft YaHei" panose="020B0503020204020204" pitchFamily="34" charset="-122"/>
                <a:cs typeface="Times New Roman" panose="02020603050405020304" pitchFamily="18" charset="0"/>
              </a:rPr>
              <a:t>TPB/DTP</a:t>
            </a:r>
            <a:r>
              <a:rPr lang="zh-TW" altLang="en-US"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Taylor and Todd</a:t>
            </a:r>
            <a:r>
              <a:rPr lang="zh-TW" altLang="en-US"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1995)</a:t>
            </a:r>
          </a:p>
          <a:p>
            <a:pPr marL="285750" indent="-285750">
              <a:buFont typeface="Wingdings" panose="05000000000000000000" pitchFamily="2" charset="2"/>
              <a:buChar char="Ø"/>
            </a:pPr>
            <a:endPar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TW" sz="2000" b="1" kern="100" dirty="0" smtClean="0">
                <a:latin typeface="Microsoft YaHei" panose="020B0503020204020204" pitchFamily="34" charset="-122"/>
                <a:ea typeface="Microsoft YaHei" panose="020B0503020204020204" pitchFamily="34" charset="-122"/>
                <a:cs typeface="Times New Roman" panose="02020603050405020304" pitchFamily="18" charset="0"/>
              </a:rPr>
              <a:t>MPCU</a:t>
            </a:r>
            <a:r>
              <a:rPr lang="zh-TW" altLang="en-US"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Thompson et al. (</a:t>
            </a: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1991)</a:t>
            </a:r>
          </a:p>
          <a:p>
            <a:pPr marL="285750" indent="-285750">
              <a:buFont typeface="Wingdings" panose="05000000000000000000" pitchFamily="2" charset="2"/>
              <a:buChar char="Ø"/>
            </a:pPr>
            <a:endPar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TW" sz="2000" b="1" kern="100" dirty="0" smtClean="0">
                <a:latin typeface="Microsoft YaHei" panose="020B0503020204020204" pitchFamily="34" charset="-122"/>
                <a:ea typeface="Microsoft YaHei" panose="020B0503020204020204" pitchFamily="34" charset="-122"/>
                <a:cs typeface="Times New Roman" panose="02020603050405020304" pitchFamily="18" charset="0"/>
              </a:rPr>
              <a:t>IDT</a:t>
            </a:r>
            <a:r>
              <a:rPr lang="zh-TW" altLang="en-US"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Moore and </a:t>
            </a:r>
            <a:r>
              <a:rPr lang="en-US" altLang="zh-TW" kern="100" dirty="0" err="1">
                <a:latin typeface="Microsoft YaHei" panose="020B0503020204020204" pitchFamily="34" charset="-122"/>
                <a:ea typeface="Microsoft YaHei" panose="020B0503020204020204" pitchFamily="34" charset="-122"/>
                <a:cs typeface="Times New Roman" panose="02020603050405020304" pitchFamily="18" charset="0"/>
              </a:rPr>
              <a:t>Benbasat</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1991)</a:t>
            </a:r>
          </a:p>
          <a:p>
            <a:pPr marL="285750" indent="-285750">
              <a:buFont typeface="Wingdings" panose="05000000000000000000" pitchFamily="2" charset="2"/>
              <a:buChar char="Ø"/>
            </a:pPr>
            <a:endPar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TW" sz="2000" b="1" kern="100" dirty="0" smtClean="0">
                <a:latin typeface="Microsoft YaHei" panose="020B0503020204020204" pitchFamily="34" charset="-122"/>
                <a:ea typeface="Microsoft YaHei" panose="020B0503020204020204" pitchFamily="34" charset="-122"/>
                <a:cs typeface="Times New Roman" panose="02020603050405020304" pitchFamily="18" charset="0"/>
              </a:rPr>
              <a:t>SCT</a:t>
            </a:r>
            <a:r>
              <a:rPr lang="zh-TW" altLang="en-US"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TW" kern="100" dirty="0" err="1">
                <a:latin typeface="Microsoft YaHei" panose="020B0503020204020204" pitchFamily="34" charset="-122"/>
                <a:ea typeface="Microsoft YaHei" panose="020B0503020204020204" pitchFamily="34" charset="-122"/>
                <a:cs typeface="Times New Roman" panose="02020603050405020304" pitchFamily="18" charset="0"/>
              </a:rPr>
              <a:t>Compeau</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 and Higgins (1995) and </a:t>
            </a:r>
            <a:r>
              <a:rPr lang="en-US" altLang="zh-TW" kern="100" dirty="0" err="1">
                <a:latin typeface="Microsoft YaHei" panose="020B0503020204020204" pitchFamily="34" charset="-122"/>
                <a:ea typeface="Microsoft YaHei" panose="020B0503020204020204" pitchFamily="34" charset="-122"/>
                <a:cs typeface="Times New Roman" panose="02020603050405020304" pitchFamily="18" charset="0"/>
              </a:rPr>
              <a:t>Compeau</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 et al. (</a:t>
            </a: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1999)</a:t>
            </a:r>
          </a:p>
          <a:p>
            <a:pPr marL="285750" indent="-285750">
              <a:buFont typeface="Wingdings" panose="05000000000000000000" pitchFamily="2" charset="2"/>
              <a:buChar char="Ø"/>
            </a:pPr>
            <a:endPar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TW" sz="2000" b="1" kern="100" dirty="0" smtClean="0">
                <a:latin typeface="Microsoft YaHei" panose="020B0503020204020204" pitchFamily="34" charset="-122"/>
                <a:ea typeface="Microsoft YaHei" panose="020B0503020204020204" pitchFamily="34" charset="-122"/>
                <a:cs typeface="Times New Roman" panose="02020603050405020304" pitchFamily="18" charset="0"/>
              </a:rPr>
              <a:t>Perceived </a:t>
            </a:r>
            <a:r>
              <a:rPr lang="en-US" altLang="zh-TW" sz="2000" b="1" kern="100" dirty="0">
                <a:latin typeface="Microsoft YaHei" panose="020B0503020204020204" pitchFamily="34" charset="-122"/>
                <a:ea typeface="Microsoft YaHei" panose="020B0503020204020204" pitchFamily="34" charset="-122"/>
                <a:cs typeface="Times New Roman" panose="02020603050405020304" pitchFamily="18" charset="0"/>
              </a:rPr>
              <a:t>Voluntariness</a:t>
            </a:r>
            <a:r>
              <a:rPr lang="zh-TW" altLang="en-US"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Moore and </a:t>
            </a:r>
            <a:r>
              <a:rPr lang="en-US" altLang="zh-TW" kern="100" dirty="0" err="1">
                <a:latin typeface="Microsoft YaHei" panose="020B0503020204020204" pitchFamily="34" charset="-122"/>
                <a:ea typeface="Microsoft YaHei" panose="020B0503020204020204" pitchFamily="34" charset="-122"/>
                <a:cs typeface="Times New Roman" panose="02020603050405020304" pitchFamily="18" charset="0"/>
              </a:rPr>
              <a:t>Benbasat</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 (1991</a:t>
            </a: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a:t>
            </a:r>
          </a:p>
        </p:txBody>
      </p:sp>
      <p:sp>
        <p:nvSpPr>
          <p:cNvPr id="4" name="矩形 3"/>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40902"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50731"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Measurement</a:t>
            </a:r>
          </a:p>
        </p:txBody>
      </p:sp>
      <p:grpSp>
        <p:nvGrpSpPr>
          <p:cNvPr id="13" name="组合 16"/>
          <p:cNvGrpSpPr/>
          <p:nvPr/>
        </p:nvGrpSpPr>
        <p:grpSpPr>
          <a:xfrm>
            <a:off x="867728" y="1249736"/>
            <a:ext cx="427656" cy="398061"/>
            <a:chOff x="7460039" y="1375766"/>
            <a:chExt cx="1428337" cy="1424584"/>
          </a:xfrm>
        </p:grpSpPr>
        <p:sp>
          <p:nvSpPr>
            <p:cNvPr id="14" name="等腰三角形 1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5" name="等腰三角形 1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6" name="组合 16"/>
          <p:cNvGrpSpPr/>
          <p:nvPr/>
        </p:nvGrpSpPr>
        <p:grpSpPr>
          <a:xfrm>
            <a:off x="884206" y="1839989"/>
            <a:ext cx="427656" cy="398061"/>
            <a:chOff x="7460039" y="1375766"/>
            <a:chExt cx="1428337" cy="1424584"/>
          </a:xfrm>
        </p:grpSpPr>
        <p:sp>
          <p:nvSpPr>
            <p:cNvPr id="17" name="等腰三角形 1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8" name="等腰三角形 1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9" name="组合 16"/>
          <p:cNvGrpSpPr/>
          <p:nvPr/>
        </p:nvGrpSpPr>
        <p:grpSpPr>
          <a:xfrm>
            <a:off x="902966" y="2451694"/>
            <a:ext cx="427656" cy="398061"/>
            <a:chOff x="7460039" y="1375766"/>
            <a:chExt cx="1428337" cy="1424584"/>
          </a:xfrm>
        </p:grpSpPr>
        <p:sp>
          <p:nvSpPr>
            <p:cNvPr id="20" name="等腰三角形 19"/>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1" name="等腰三角形 20"/>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22" name="组合 16"/>
          <p:cNvGrpSpPr/>
          <p:nvPr/>
        </p:nvGrpSpPr>
        <p:grpSpPr>
          <a:xfrm>
            <a:off x="908389" y="3040970"/>
            <a:ext cx="427656" cy="398061"/>
            <a:chOff x="7460039" y="1375766"/>
            <a:chExt cx="1428337" cy="1424584"/>
          </a:xfrm>
        </p:grpSpPr>
        <p:sp>
          <p:nvSpPr>
            <p:cNvPr id="23" name="等腰三角形 2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4" name="等腰三角形 23"/>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25" name="组合 16"/>
          <p:cNvGrpSpPr/>
          <p:nvPr/>
        </p:nvGrpSpPr>
        <p:grpSpPr>
          <a:xfrm>
            <a:off x="872572" y="3656320"/>
            <a:ext cx="427656" cy="398061"/>
            <a:chOff x="7460039" y="1375766"/>
            <a:chExt cx="1428337" cy="1424584"/>
          </a:xfrm>
        </p:grpSpPr>
        <p:sp>
          <p:nvSpPr>
            <p:cNvPr id="26" name="等腰三角形 2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7" name="等腰三角形 2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28" name="组合 16"/>
          <p:cNvGrpSpPr/>
          <p:nvPr/>
        </p:nvGrpSpPr>
        <p:grpSpPr>
          <a:xfrm>
            <a:off x="853718" y="4190258"/>
            <a:ext cx="427656" cy="398061"/>
            <a:chOff x="7460039" y="1375766"/>
            <a:chExt cx="1428337" cy="1424584"/>
          </a:xfrm>
        </p:grpSpPr>
        <p:sp>
          <p:nvSpPr>
            <p:cNvPr id="29" name="等腰三角形 2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30" name="等腰三角形 2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31" name="组合 16"/>
          <p:cNvGrpSpPr/>
          <p:nvPr/>
        </p:nvGrpSpPr>
        <p:grpSpPr>
          <a:xfrm>
            <a:off x="861356" y="4766568"/>
            <a:ext cx="427656" cy="398061"/>
            <a:chOff x="7460039" y="1375766"/>
            <a:chExt cx="1428337" cy="1424584"/>
          </a:xfrm>
        </p:grpSpPr>
        <p:sp>
          <p:nvSpPr>
            <p:cNvPr id="32" name="等腰三角形 3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33" name="等腰三角形 3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34" name="组合 16"/>
          <p:cNvGrpSpPr/>
          <p:nvPr/>
        </p:nvGrpSpPr>
        <p:grpSpPr>
          <a:xfrm>
            <a:off x="867728" y="5353604"/>
            <a:ext cx="427656" cy="398061"/>
            <a:chOff x="7460039" y="1375766"/>
            <a:chExt cx="1428337" cy="1424584"/>
          </a:xfrm>
        </p:grpSpPr>
        <p:sp>
          <p:nvSpPr>
            <p:cNvPr id="35" name="等腰三角形 3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36" name="等腰三角形 3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33213856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55889" y="368729"/>
            <a:ext cx="2273251" cy="523220"/>
          </a:xfrm>
          <a:prstGeom prst="rect">
            <a:avLst/>
          </a:prstGeom>
        </p:spPr>
        <p:txBody>
          <a:bodyPr wrap="none">
            <a:spAutoFit/>
          </a:bodyPr>
          <a:lstStyle/>
          <a:p>
            <a:pPr>
              <a:spcAft>
                <a:spcPts val="0"/>
              </a:spcAft>
            </a:pPr>
            <a:r>
              <a:rPr lang="en-US" altLang="zh-TW" sz="2800" b="1" i="1" kern="100" dirty="0" smtClean="0">
                <a:latin typeface="Calibri" panose="020F0502020204030204" pitchFamily="34" charset="0"/>
                <a:cs typeface="Times New Roman" panose="02020603050405020304" pitchFamily="18" charset="0"/>
              </a:rPr>
              <a:t>Measurement</a:t>
            </a:r>
            <a:endParaRPr lang="zh-TW" altLang="zh-TW" sz="2400" kern="100" dirty="0">
              <a:latin typeface="Calibri" panose="020F0502020204030204" pitchFamily="34" charset="0"/>
              <a:cs typeface="Times New Roman" panose="02020603050405020304" pitchFamily="18" charset="0"/>
            </a:endParaRPr>
          </a:p>
        </p:txBody>
      </p:sp>
      <p:sp>
        <p:nvSpPr>
          <p:cNvPr id="2" name="矩形 1"/>
          <p:cNvSpPr/>
          <p:nvPr/>
        </p:nvSpPr>
        <p:spPr>
          <a:xfrm>
            <a:off x="673726" y="1339976"/>
            <a:ext cx="10959900" cy="4154984"/>
          </a:xfrm>
          <a:prstGeom prst="rect">
            <a:avLst/>
          </a:prstGeom>
        </p:spPr>
        <p:txBody>
          <a:bodyPr wrap="square">
            <a:spAutoFit/>
          </a:bodyPr>
          <a:lstStyle/>
          <a:p>
            <a:pPr lvl="0">
              <a:spcAft>
                <a:spcPts val="0"/>
              </a:spcAft>
            </a:pPr>
            <a:r>
              <a:rPr lang="en-US" altLang="zh-TW" sz="2400" kern="100" dirty="0">
                <a:latin typeface="Microsoft YaHei" panose="020B0503020204020204" pitchFamily="34" charset="-122"/>
                <a:ea typeface="Microsoft YaHei" panose="020B0503020204020204" pitchFamily="34" charset="-122"/>
                <a:cs typeface="Times New Roman" panose="02020603050405020304" pitchFamily="18" charset="0"/>
              </a:rPr>
              <a:t>A questionnaire was created with items validated in prior research</a:t>
            </a:r>
            <a:r>
              <a:rPr lang="en-US" altLang="zh-TW" sz="2400" kern="100" dirty="0" smtClean="0">
                <a:latin typeface="Microsoft YaHei" panose="020B0503020204020204" pitchFamily="34" charset="-122"/>
                <a:ea typeface="Microsoft YaHei" panose="020B0503020204020204" pitchFamily="34" charset="-122"/>
                <a:cs typeface="Times New Roman" panose="02020603050405020304" pitchFamily="18" charset="0"/>
              </a:rPr>
              <a:t>.</a:t>
            </a:r>
          </a:p>
          <a:p>
            <a:pPr lvl="0">
              <a:spcAft>
                <a:spcPts val="0"/>
              </a:spcAft>
            </a:pPr>
            <a:endParaRPr lang="en-US" altLang="zh-TW"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r>
              <a:rPr lang="en-US" altLang="zh-TW" sz="2400" dirty="0" smtClean="0">
                <a:latin typeface="Microsoft YaHei" panose="020B0503020204020204" pitchFamily="34" charset="-122"/>
                <a:ea typeface="Microsoft YaHei" panose="020B0503020204020204" pitchFamily="34" charset="-122"/>
              </a:rPr>
              <a:t>The </a:t>
            </a:r>
            <a:r>
              <a:rPr lang="en-US" altLang="zh-TW" sz="2400" dirty="0">
                <a:latin typeface="Microsoft YaHei" panose="020B0503020204020204" pitchFamily="34" charset="-122"/>
                <a:ea typeface="Microsoft YaHei" panose="020B0503020204020204" pitchFamily="34" charset="-122"/>
              </a:rPr>
              <a:t>tense of the verbs in the various scales reflected the timing of measurement: future tense was employed at T1, present tense was employed at T2 and </a:t>
            </a:r>
            <a:r>
              <a:rPr lang="en-US" altLang="zh-TW" sz="2400" dirty="0" smtClean="0">
                <a:latin typeface="Microsoft YaHei" panose="020B0503020204020204" pitchFamily="34" charset="-122"/>
                <a:ea typeface="Microsoft YaHei" panose="020B0503020204020204" pitchFamily="34" charset="-122"/>
              </a:rPr>
              <a:t>T3.</a:t>
            </a:r>
          </a:p>
          <a:p>
            <a:pPr marL="342900" lvl="0" indent="-342900">
              <a:spcAft>
                <a:spcPts val="0"/>
              </a:spcAft>
              <a:buFont typeface="Wingdings" panose="05000000000000000000" pitchFamily="2" charset="2"/>
              <a:buChar char=""/>
            </a:pPr>
            <a:endParaRPr lang="en-US" altLang="zh-TW" sz="2400" dirty="0">
              <a:latin typeface="Microsoft YaHei" panose="020B0503020204020204" pitchFamily="34" charset="-122"/>
              <a:ea typeface="Microsoft YaHei" panose="020B0503020204020204" pitchFamily="34" charset="-122"/>
            </a:endParaRPr>
          </a:p>
          <a:p>
            <a:pPr lvl="0">
              <a:spcAft>
                <a:spcPts val="0"/>
              </a:spcAft>
            </a:pPr>
            <a:r>
              <a:rPr lang="en-US" altLang="zh-TW" sz="2400" dirty="0" smtClean="0">
                <a:latin typeface="Microsoft YaHei" panose="020B0503020204020204" pitchFamily="34" charset="-122"/>
                <a:ea typeface="Microsoft YaHei" panose="020B0503020204020204" pitchFamily="34" charset="-122"/>
              </a:rPr>
              <a:t>Actual </a:t>
            </a:r>
            <a:r>
              <a:rPr lang="en-US" altLang="zh-TW" sz="2400" dirty="0">
                <a:latin typeface="Microsoft YaHei" panose="020B0503020204020204" pitchFamily="34" charset="-122"/>
                <a:ea typeface="Microsoft YaHei" panose="020B0503020204020204" pitchFamily="34" charset="-122"/>
              </a:rPr>
              <a:t>usage behavior was measured as duration of use via system logs. </a:t>
            </a:r>
            <a:endParaRPr lang="en-US" altLang="zh-TW" sz="2400" dirty="0" smtClean="0">
              <a:latin typeface="Microsoft YaHei" panose="020B0503020204020204" pitchFamily="34" charset="-122"/>
              <a:ea typeface="Microsoft YaHei" panose="020B0503020204020204" pitchFamily="34" charset="-122"/>
            </a:endParaRPr>
          </a:p>
          <a:p>
            <a:pPr marL="342900" lvl="0" indent="-342900">
              <a:spcAft>
                <a:spcPts val="0"/>
              </a:spcAft>
              <a:buFont typeface="Wingdings" panose="05000000000000000000" pitchFamily="2" charset="2"/>
              <a:buChar char=""/>
            </a:pPr>
            <a:endParaRPr lang="en-US" altLang="zh-TW" sz="2400" dirty="0">
              <a:latin typeface="Microsoft YaHei" panose="020B0503020204020204" pitchFamily="34" charset="-122"/>
              <a:ea typeface="Microsoft YaHei" panose="020B0503020204020204" pitchFamily="34" charset="-122"/>
            </a:endParaRPr>
          </a:p>
          <a:p>
            <a:r>
              <a:rPr lang="en-US" altLang="zh-TW" sz="2400" dirty="0">
                <a:latin typeface="Microsoft YaHei" panose="020B0503020204020204" pitchFamily="34" charset="-122"/>
                <a:ea typeface="Microsoft YaHei" panose="020B0503020204020204" pitchFamily="34" charset="-122"/>
              </a:rPr>
              <a:t>in all organizations studied, the system automatically logged off inactive users after a period of 5 to 15 minutes, eliminating most idle time from the usage logs</a:t>
            </a:r>
            <a:r>
              <a:rPr lang="en-US" altLang="zh-TW" sz="2400" dirty="0" smtClean="0">
                <a:latin typeface="Microsoft YaHei" panose="020B0503020204020204" pitchFamily="34" charset="-122"/>
                <a:ea typeface="Microsoft YaHei" panose="020B0503020204020204" pitchFamily="34" charset="-122"/>
              </a:rPr>
              <a:t>.</a:t>
            </a:r>
          </a:p>
        </p:txBody>
      </p:sp>
      <p:sp>
        <p:nvSpPr>
          <p:cNvPr id="10" name="矩形 9"/>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40902" y="104400"/>
            <a:ext cx="835707" cy="705600"/>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350731"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Measurement</a:t>
            </a:r>
          </a:p>
        </p:txBody>
      </p:sp>
      <p:grpSp>
        <p:nvGrpSpPr>
          <p:cNvPr id="15" name="组合 16"/>
          <p:cNvGrpSpPr/>
          <p:nvPr/>
        </p:nvGrpSpPr>
        <p:grpSpPr>
          <a:xfrm>
            <a:off x="246070" y="1339976"/>
            <a:ext cx="427656" cy="398061"/>
            <a:chOff x="7460039" y="1375766"/>
            <a:chExt cx="1428337" cy="1424584"/>
          </a:xfrm>
        </p:grpSpPr>
        <p:sp>
          <p:nvSpPr>
            <p:cNvPr id="16" name="等腰三角形 1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7" name="等腰三角形 1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8" name="组合 16"/>
          <p:cNvGrpSpPr/>
          <p:nvPr/>
        </p:nvGrpSpPr>
        <p:grpSpPr>
          <a:xfrm>
            <a:off x="246070" y="2093245"/>
            <a:ext cx="427656" cy="398061"/>
            <a:chOff x="7460039" y="1375766"/>
            <a:chExt cx="1428337" cy="1424584"/>
          </a:xfrm>
        </p:grpSpPr>
        <p:sp>
          <p:nvSpPr>
            <p:cNvPr id="19" name="等腰三角形 1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0" name="等腰三角形 1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21" name="组合 16"/>
          <p:cNvGrpSpPr/>
          <p:nvPr/>
        </p:nvGrpSpPr>
        <p:grpSpPr>
          <a:xfrm>
            <a:off x="262074" y="3596803"/>
            <a:ext cx="427656" cy="398061"/>
            <a:chOff x="7460039" y="1375766"/>
            <a:chExt cx="1428337" cy="1424584"/>
          </a:xfrm>
        </p:grpSpPr>
        <p:sp>
          <p:nvSpPr>
            <p:cNvPr id="22" name="等腰三角形 2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3" name="等腰三角形 2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24" name="组合 16"/>
          <p:cNvGrpSpPr/>
          <p:nvPr/>
        </p:nvGrpSpPr>
        <p:grpSpPr>
          <a:xfrm>
            <a:off x="262074" y="4395956"/>
            <a:ext cx="427656" cy="398061"/>
            <a:chOff x="7460039" y="1375766"/>
            <a:chExt cx="1428337" cy="1424584"/>
          </a:xfrm>
        </p:grpSpPr>
        <p:sp>
          <p:nvSpPr>
            <p:cNvPr id="25" name="等腰三角形 2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6" name="等腰三角形 2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3000842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5224740"/>
          </a:xfrm>
          <a:prstGeom prst="rect">
            <a:avLst/>
          </a:prstGeom>
        </p:spPr>
      </p:pic>
      <p:sp>
        <p:nvSpPr>
          <p:cNvPr id="8" name="矩形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781550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4152900 w 12192000"/>
              <a:gd name="connsiteY1" fmla="*/ 42862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819400 w 12192000"/>
              <a:gd name="connsiteY1" fmla="*/ 50101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571750 w 12192000"/>
              <a:gd name="connsiteY1" fmla="*/ 52387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2571750" y="5238750"/>
                </a:lnTo>
                <a:lnTo>
                  <a:pt x="12192000" y="0"/>
                </a:lnTo>
                <a:lnTo>
                  <a:pt x="12192000" y="6858000"/>
                </a:lnTo>
                <a:lnTo>
                  <a:pt x="0" y="6858000"/>
                </a:lnTo>
                <a:lnTo>
                  <a:pt x="0"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文本框 5"/>
          <p:cNvSpPr txBox="1"/>
          <p:nvPr/>
        </p:nvSpPr>
        <p:spPr>
          <a:xfrm>
            <a:off x="5091771" y="3976412"/>
            <a:ext cx="5448300" cy="646331"/>
          </a:xfrm>
          <a:prstGeom prst="rect">
            <a:avLst/>
          </a:prstGeom>
          <a:noFill/>
        </p:spPr>
        <p:txBody>
          <a:bodyPr wrap="square" rtlCol="0">
            <a:spAutoFit/>
          </a:bodyPr>
          <a:lstStyle/>
          <a:p>
            <a:pPr algn="ctr"/>
            <a:r>
              <a:rPr lang="en-US" altLang="zh-CN" sz="3600" b="1" dirty="0" smtClean="0">
                <a:latin typeface="Microsoft YaHei" panose="020B0503020204020204" pitchFamily="34" charset="-122"/>
                <a:ea typeface="Microsoft YaHei" panose="020B0503020204020204" pitchFamily="34" charset="-122"/>
              </a:rPr>
              <a:t>Abstract</a:t>
            </a:r>
            <a:endParaRPr lang="zh-CN" altLang="en-US" sz="3600" b="1" dirty="0">
              <a:latin typeface="Microsoft YaHei" panose="020B0503020204020204" pitchFamily="34" charset="-122"/>
              <a:ea typeface="Microsoft YaHei" panose="020B0503020204020204" pitchFamily="34" charset="-122"/>
            </a:endParaRPr>
          </a:p>
        </p:txBody>
      </p:sp>
      <p:sp>
        <p:nvSpPr>
          <p:cNvPr id="15" name="直角三角形 14"/>
          <p:cNvSpPr>
            <a:spLocks noChangeAspect="1"/>
          </p:cNvSpPr>
          <p:nvPr/>
        </p:nvSpPr>
        <p:spPr>
          <a:xfrm rot="13501014" flipV="1">
            <a:off x="2421037" y="-184316"/>
            <a:ext cx="2212508" cy="221250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a:spLocks noChangeAspect="1"/>
          </p:cNvSpPr>
          <p:nvPr/>
        </p:nvSpPr>
        <p:spPr>
          <a:xfrm rot="13501014" flipV="1">
            <a:off x="3103798" y="130683"/>
            <a:ext cx="2212508" cy="2212508"/>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324102" y="1397422"/>
            <a:ext cx="3771898" cy="830997"/>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01</a:t>
            </a:r>
            <a:endParaRPr lang="zh-CN" altLang="en-US"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7203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1"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662" y="440919"/>
            <a:ext cx="1101135" cy="523220"/>
          </a:xfrm>
          <a:prstGeom prst="rect">
            <a:avLst/>
          </a:prstGeom>
        </p:spPr>
        <p:txBody>
          <a:bodyPr wrap="none">
            <a:spAutoFit/>
          </a:bodyPr>
          <a:lstStyle/>
          <a:p>
            <a:pPr>
              <a:spcAft>
                <a:spcPts val="0"/>
              </a:spcAft>
            </a:pPr>
            <a:r>
              <a:rPr lang="en-US" altLang="zh-TW" sz="2800" b="1" i="1" kern="100" dirty="0" smtClean="0">
                <a:latin typeface="Calibri" panose="020F0502020204030204" pitchFamily="34" charset="0"/>
                <a:cs typeface="Times New Roman" panose="02020603050405020304" pitchFamily="18" charset="0"/>
              </a:rPr>
              <a:t>Result</a:t>
            </a:r>
            <a:endParaRPr lang="zh-TW" altLang="zh-TW" sz="2400" kern="100" dirty="0">
              <a:latin typeface="Calibri" panose="020F0502020204030204" pitchFamily="34" charset="0"/>
              <a:cs typeface="Times New Roman" panose="02020603050405020304" pitchFamily="18" charset="0"/>
            </a:endParaRPr>
          </a:p>
        </p:txBody>
      </p:sp>
      <p:sp>
        <p:nvSpPr>
          <p:cNvPr id="2" name="矩形 1"/>
          <p:cNvSpPr/>
          <p:nvPr/>
        </p:nvSpPr>
        <p:spPr>
          <a:xfrm>
            <a:off x="666613" y="1709162"/>
            <a:ext cx="11405937" cy="3447098"/>
          </a:xfrm>
          <a:prstGeom prst="rect">
            <a:avLst/>
          </a:prstGeom>
        </p:spPr>
        <p:txBody>
          <a:bodyPr wrap="square">
            <a:spAutoFit/>
          </a:bodyPr>
          <a:lstStyle/>
          <a:p>
            <a:pPr lvl="0">
              <a:spcAft>
                <a:spcPts val="0"/>
              </a:spcAft>
            </a:pPr>
            <a:r>
              <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rPr>
              <a:t>The perceptions of voluntariness were very high in studies 1a and 1b (1a: M = 6.50, SD = 0.22; 1b: M = 6.51, SD = 0.20) and very low in studies 2a and 2b (1a: M = 1.50, SD = 0.19; 1b: M = 1.49, SD = 0.18).</a:t>
            </a:r>
            <a:endParaRPr lang="zh-TW" altLang="zh-TW"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endPar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Partial </a:t>
            </a:r>
            <a:r>
              <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rPr>
              <a:t>least squares (PLS Graph, Version 2.91.03.04) was used to examine the reliability and validity of the measures. </a:t>
            </a:r>
            <a:endPar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endPar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In </a:t>
            </a:r>
            <a:r>
              <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rPr>
              <a:t>testing the various models, only the direct effects on intention were modeled as the goal was to examine the prediction of intention rather than interrelationships among determinants of intention.</a:t>
            </a:r>
            <a:endParaRPr lang="zh-TW" altLang="zh-TW"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endParaRPr lang="en-US" altLang="zh-TW" kern="100" dirty="0" smtClean="0">
              <a:latin typeface="Calibri" panose="020F0502020204030204" pitchFamily="34" charset="0"/>
              <a:cs typeface="Times New Roman" panose="02020603050405020304" pitchFamily="18" charset="0"/>
            </a:endParaRPr>
          </a:p>
        </p:txBody>
      </p:sp>
      <p:sp>
        <p:nvSpPr>
          <p:cNvPr id="4" name="矩形 3"/>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7033"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Result</a:t>
            </a:r>
          </a:p>
        </p:txBody>
      </p:sp>
      <p:grpSp>
        <p:nvGrpSpPr>
          <p:cNvPr id="10" name="组合 16"/>
          <p:cNvGrpSpPr/>
          <p:nvPr/>
        </p:nvGrpSpPr>
        <p:grpSpPr>
          <a:xfrm>
            <a:off x="203615" y="1842755"/>
            <a:ext cx="427656" cy="398061"/>
            <a:chOff x="7460039" y="1375766"/>
            <a:chExt cx="1428337" cy="1424584"/>
          </a:xfrm>
        </p:grpSpPr>
        <p:sp>
          <p:nvSpPr>
            <p:cNvPr id="11" name="等腰三角形 10"/>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2" name="等腰三角形 11"/>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3" name="组合 16"/>
          <p:cNvGrpSpPr/>
          <p:nvPr/>
        </p:nvGrpSpPr>
        <p:grpSpPr>
          <a:xfrm>
            <a:off x="203615" y="2977061"/>
            <a:ext cx="427656" cy="398061"/>
            <a:chOff x="7460039" y="1375766"/>
            <a:chExt cx="1428337" cy="1424584"/>
          </a:xfrm>
        </p:grpSpPr>
        <p:sp>
          <p:nvSpPr>
            <p:cNvPr id="14" name="等腰三角形 1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5" name="等腰三角形 1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6" name="组合 16"/>
          <p:cNvGrpSpPr/>
          <p:nvPr/>
        </p:nvGrpSpPr>
        <p:grpSpPr>
          <a:xfrm>
            <a:off x="203615" y="3933788"/>
            <a:ext cx="427656" cy="398061"/>
            <a:chOff x="7460039" y="1375766"/>
            <a:chExt cx="1428337" cy="1424584"/>
          </a:xfrm>
        </p:grpSpPr>
        <p:sp>
          <p:nvSpPr>
            <p:cNvPr id="17" name="等腰三角形 1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8" name="等腰三角形 1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458124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3">
            <a:extLst>
              <a:ext uri="{28A0092B-C50C-407E-A947-70E740481C1C}">
                <a14:useLocalDpi xmlns:a14="http://schemas.microsoft.com/office/drawing/2010/main" val="0"/>
              </a:ext>
            </a:extLst>
          </a:blip>
          <a:srcRect l="31604" t="18783" r="36612" b="5747"/>
          <a:stretch/>
        </p:blipFill>
        <p:spPr bwMode="auto">
          <a:xfrm>
            <a:off x="410062" y="938806"/>
            <a:ext cx="4579490" cy="5854366"/>
          </a:xfrm>
          <a:prstGeom prst="rect">
            <a:avLst/>
          </a:prstGeom>
          <a:ln>
            <a:noFill/>
          </a:ln>
          <a:extLst>
            <a:ext uri="{53640926-AAD7-44D8-BBD7-CCE9431645EC}">
              <a14:shadowObscured xmlns:a14="http://schemas.microsoft.com/office/drawing/2010/main"/>
            </a:ext>
          </a:extLst>
        </p:spPr>
      </p:pic>
      <p:pic>
        <p:nvPicPr>
          <p:cNvPr id="6" name="圖片 5"/>
          <p:cNvPicPr/>
          <p:nvPr/>
        </p:nvPicPr>
        <p:blipFill rotWithShape="1">
          <a:blip r:embed="rId4">
            <a:extLst>
              <a:ext uri="{28A0092B-C50C-407E-A947-70E740481C1C}">
                <a14:useLocalDpi xmlns:a14="http://schemas.microsoft.com/office/drawing/2010/main" val="0"/>
              </a:ext>
            </a:extLst>
          </a:blip>
          <a:srcRect l="31604" t="19119" r="36793" b="4070"/>
          <a:stretch/>
        </p:blipFill>
        <p:spPr bwMode="auto">
          <a:xfrm>
            <a:off x="6996123" y="860567"/>
            <a:ext cx="4593859" cy="6010843"/>
          </a:xfrm>
          <a:prstGeom prst="rect">
            <a:avLst/>
          </a:prstGeom>
          <a:ln>
            <a:noFill/>
          </a:ln>
          <a:extLst>
            <a:ext uri="{53640926-AAD7-44D8-BBD7-CCE9431645EC}">
              <a14:shadowObscured xmlns:a14="http://schemas.microsoft.com/office/drawing/2010/main"/>
            </a:ext>
          </a:extLst>
        </p:spPr>
      </p:pic>
      <p:sp>
        <p:nvSpPr>
          <p:cNvPr id="2" name="矩形 1"/>
          <p:cNvSpPr/>
          <p:nvPr/>
        </p:nvSpPr>
        <p:spPr>
          <a:xfrm>
            <a:off x="2599867" y="979147"/>
            <a:ext cx="995082" cy="261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9193408" y="900908"/>
            <a:ext cx="1071282" cy="2363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599867" y="1240758"/>
            <a:ext cx="484094" cy="1654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9233749" y="1167015"/>
            <a:ext cx="412377" cy="1256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2188819" y="1406171"/>
            <a:ext cx="491730" cy="48812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030173" y="1406170"/>
            <a:ext cx="491730" cy="48812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895169" y="1406171"/>
            <a:ext cx="491730" cy="48812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8787566" y="1322435"/>
            <a:ext cx="491730" cy="48812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9634008" y="1333594"/>
            <a:ext cx="491730" cy="48812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10497675" y="1292650"/>
            <a:ext cx="491730" cy="48812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7454456" y="2624634"/>
            <a:ext cx="4135526" cy="20471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0" y="0"/>
            <a:ext cx="12188131" cy="88979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22" name="组合 16"/>
          <p:cNvGrpSpPr/>
          <p:nvPr/>
        </p:nvGrpSpPr>
        <p:grpSpPr>
          <a:xfrm>
            <a:off x="437033" y="104400"/>
            <a:ext cx="835707" cy="445597"/>
            <a:chOff x="7460039" y="1375766"/>
            <a:chExt cx="1428337" cy="1424584"/>
          </a:xfrm>
        </p:grpSpPr>
        <p:sp>
          <p:nvSpPr>
            <p:cNvPr id="23" name="等腰三角形 2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4" name="等腰三角形 23"/>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25"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Result</a:t>
            </a:r>
          </a:p>
        </p:txBody>
      </p:sp>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6899" y="3014556"/>
            <a:ext cx="7726545" cy="643044"/>
          </a:xfrm>
          <a:prstGeom prst="rect">
            <a:avLst/>
          </a:prstGeom>
        </p:spPr>
      </p:pic>
    </p:spTree>
    <p:extLst>
      <p:ext uri="{BB962C8B-B14F-4D97-AF65-F5344CB8AC3E}">
        <p14:creationId xmlns:p14="http://schemas.microsoft.com/office/powerpoint/2010/main" val="303886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0"/>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4"/>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662" y="440919"/>
            <a:ext cx="1101135" cy="523220"/>
          </a:xfrm>
          <a:prstGeom prst="rect">
            <a:avLst/>
          </a:prstGeom>
        </p:spPr>
        <p:txBody>
          <a:bodyPr wrap="none">
            <a:spAutoFit/>
          </a:bodyPr>
          <a:lstStyle/>
          <a:p>
            <a:pPr>
              <a:spcAft>
                <a:spcPts val="0"/>
              </a:spcAft>
            </a:pPr>
            <a:r>
              <a:rPr lang="en-US" altLang="zh-TW" sz="2800" b="1" i="1" kern="100" dirty="0" smtClean="0">
                <a:latin typeface="Calibri" panose="020F0502020204030204" pitchFamily="34" charset="0"/>
                <a:cs typeface="Times New Roman" panose="02020603050405020304" pitchFamily="18" charset="0"/>
              </a:rPr>
              <a:t>Result</a:t>
            </a:r>
            <a:endParaRPr lang="zh-TW" altLang="zh-TW" sz="2400" kern="100" dirty="0">
              <a:latin typeface="Calibri" panose="020F0502020204030204" pitchFamily="34" charset="0"/>
              <a:cs typeface="Times New Roman" panose="02020603050405020304" pitchFamily="18" charset="0"/>
            </a:endParaRPr>
          </a:p>
        </p:txBody>
      </p:sp>
      <p:sp>
        <p:nvSpPr>
          <p:cNvPr id="2" name="矩形 1"/>
          <p:cNvSpPr/>
          <p:nvPr/>
        </p:nvSpPr>
        <p:spPr>
          <a:xfrm>
            <a:off x="1217206" y="1378142"/>
            <a:ext cx="10896238" cy="5016758"/>
          </a:xfrm>
          <a:prstGeom prst="rect">
            <a:avLst/>
          </a:prstGeom>
        </p:spPr>
        <p:txBody>
          <a:bodyPr wrap="square">
            <a:spAutoFit/>
          </a:bodyPr>
          <a:lstStyle/>
          <a:p>
            <a:pPr lvl="0">
              <a:spcAft>
                <a:spcPts val="0"/>
              </a:spcAft>
            </a:pP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Following </a:t>
            </a:r>
            <a:r>
              <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rPr>
              <a:t>the test of the baseline/original specifications of the eight models we examined the moderating influences suggested (either explicitly or implicitly) in the literature</a:t>
            </a: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a:t>
            </a:r>
          </a:p>
          <a:p>
            <a:pPr lvl="0">
              <a:spcAft>
                <a:spcPts val="0"/>
              </a:spcAft>
            </a:pPr>
            <a:endPar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0"/>
              </a:spcAft>
              <a:buFont typeface="Arial" panose="020B0604020202020204" pitchFamily="34" charset="0"/>
              <a:buChar char="•"/>
            </a:pPr>
            <a:r>
              <a:rPr lang="zh-TW" altLang="en-US"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Voluntariness</a:t>
            </a:r>
            <a:endPar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buFont typeface="Arial" panose="020B0604020202020204" pitchFamily="34" charset="0"/>
              <a:buChar char="•"/>
            </a:pPr>
            <a:endPar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TW" altLang="en-US"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Gender</a:t>
            </a:r>
            <a:endPar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buFont typeface="Arial" panose="020B0604020202020204" pitchFamily="34" charset="0"/>
              <a:buChar char="•"/>
            </a:pPr>
            <a:endPar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TW" altLang="en-US"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Age</a:t>
            </a:r>
            <a:endPar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buFont typeface="Arial" panose="020B0604020202020204" pitchFamily="34" charset="0"/>
              <a:buChar char="•"/>
            </a:pPr>
            <a:endPar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TW" altLang="en-US"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Experience</a:t>
            </a:r>
            <a:endParaRPr lang="zh-TW" altLang="zh-TW"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endPar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In </a:t>
            </a:r>
            <a:r>
              <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rPr>
              <a:t>order to test these moderating influences, stay true to the model </a:t>
            </a: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extensions, and </a:t>
            </a:r>
            <a:r>
              <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rPr>
              <a:t>conduct a complete test of the existing models and their extensions, the </a:t>
            </a: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data were </a:t>
            </a:r>
            <a:r>
              <a:rPr lang="en-US" altLang="zh-TW" sz="2000" kern="100" dirty="0">
                <a:latin typeface="Microsoft YaHei" panose="020B0503020204020204" pitchFamily="34" charset="-122"/>
                <a:ea typeface="Microsoft YaHei" panose="020B0503020204020204" pitchFamily="34" charset="-122"/>
                <a:cs typeface="Times New Roman" panose="02020603050405020304" pitchFamily="18" charset="0"/>
              </a:rPr>
              <a:t>pooled across studies and time </a:t>
            </a:r>
            <a:r>
              <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rPr>
              <a:t>periods.</a:t>
            </a:r>
          </a:p>
          <a:p>
            <a:pPr marL="342900" lvl="0" indent="-342900">
              <a:spcAft>
                <a:spcPts val="0"/>
              </a:spcAft>
              <a:buFont typeface="Wingdings" panose="05000000000000000000" pitchFamily="2" charset="2"/>
              <a:buChar char=""/>
            </a:pPr>
            <a:endParaRPr lang="en-US" altLang="zh-TW" sz="2000"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矩形 3"/>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7033"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Result</a:t>
            </a:r>
          </a:p>
        </p:txBody>
      </p:sp>
      <p:grpSp>
        <p:nvGrpSpPr>
          <p:cNvPr id="10" name="组合 16"/>
          <p:cNvGrpSpPr/>
          <p:nvPr/>
        </p:nvGrpSpPr>
        <p:grpSpPr>
          <a:xfrm>
            <a:off x="683354" y="1412920"/>
            <a:ext cx="427656" cy="398061"/>
            <a:chOff x="7460039" y="1375766"/>
            <a:chExt cx="1428337" cy="1424584"/>
          </a:xfrm>
        </p:grpSpPr>
        <p:sp>
          <p:nvSpPr>
            <p:cNvPr id="11" name="等腰三角形 10"/>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2" name="等腰三角形 11"/>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3" name="组合 16"/>
          <p:cNvGrpSpPr/>
          <p:nvPr/>
        </p:nvGrpSpPr>
        <p:grpSpPr>
          <a:xfrm>
            <a:off x="739502" y="5038825"/>
            <a:ext cx="427656" cy="398061"/>
            <a:chOff x="7460039" y="1375766"/>
            <a:chExt cx="1428337" cy="1424584"/>
          </a:xfrm>
        </p:grpSpPr>
        <p:sp>
          <p:nvSpPr>
            <p:cNvPr id="14" name="等腰三角形 1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5" name="等腰三角形 1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4254396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662" y="440919"/>
            <a:ext cx="1101135" cy="523220"/>
          </a:xfrm>
          <a:prstGeom prst="rect">
            <a:avLst/>
          </a:prstGeom>
        </p:spPr>
        <p:txBody>
          <a:bodyPr wrap="none">
            <a:spAutoFit/>
          </a:bodyPr>
          <a:lstStyle/>
          <a:p>
            <a:pPr>
              <a:spcAft>
                <a:spcPts val="0"/>
              </a:spcAft>
            </a:pPr>
            <a:r>
              <a:rPr lang="en-US" altLang="zh-TW" sz="2800" b="1" i="1" kern="100" dirty="0" smtClean="0">
                <a:latin typeface="Calibri" panose="020F0502020204030204" pitchFamily="34" charset="0"/>
                <a:cs typeface="Times New Roman" panose="02020603050405020304" pitchFamily="18" charset="0"/>
              </a:rPr>
              <a:t>Result</a:t>
            </a:r>
            <a:endParaRPr lang="zh-TW" altLang="zh-TW" sz="2400" kern="100" dirty="0">
              <a:latin typeface="Calibri" panose="020F0502020204030204" pitchFamily="34" charset="0"/>
              <a:cs typeface="Times New Roman" panose="02020603050405020304" pitchFamily="18" charset="0"/>
            </a:endParaRPr>
          </a:p>
        </p:txBody>
      </p:sp>
      <p:pic>
        <p:nvPicPr>
          <p:cNvPr id="3" name="圖片 2"/>
          <p:cNvPicPr/>
          <p:nvPr/>
        </p:nvPicPr>
        <p:blipFill rotWithShape="1">
          <a:blip r:embed="rId3">
            <a:extLst>
              <a:ext uri="{28A0092B-C50C-407E-A947-70E740481C1C}">
                <a14:useLocalDpi xmlns:a14="http://schemas.microsoft.com/office/drawing/2010/main" val="0"/>
              </a:ext>
            </a:extLst>
          </a:blip>
          <a:srcRect l="31604" t="18783" r="36973" b="5413"/>
          <a:stretch/>
        </p:blipFill>
        <p:spPr bwMode="auto">
          <a:xfrm>
            <a:off x="482966" y="933255"/>
            <a:ext cx="4520467" cy="5871411"/>
          </a:xfrm>
          <a:prstGeom prst="rect">
            <a:avLst/>
          </a:prstGeom>
          <a:ln>
            <a:noFill/>
          </a:ln>
          <a:extLst>
            <a:ext uri="{53640926-AAD7-44D8-BBD7-CCE9431645EC}">
              <a14:shadowObscured xmlns:a14="http://schemas.microsoft.com/office/drawing/2010/main"/>
            </a:ext>
          </a:extLst>
        </p:spPr>
      </p:pic>
      <p:pic>
        <p:nvPicPr>
          <p:cNvPr id="4" name="圖片 3"/>
          <p:cNvPicPr/>
          <p:nvPr/>
        </p:nvPicPr>
        <p:blipFill rotWithShape="1">
          <a:blip r:embed="rId4">
            <a:extLst>
              <a:ext uri="{28A0092B-C50C-407E-A947-70E740481C1C}">
                <a14:useLocalDpi xmlns:a14="http://schemas.microsoft.com/office/drawing/2010/main" val="0"/>
              </a:ext>
            </a:extLst>
          </a:blip>
          <a:srcRect l="31784" t="15430" r="36973" b="4069"/>
          <a:stretch/>
        </p:blipFill>
        <p:spPr bwMode="auto">
          <a:xfrm>
            <a:off x="6938703" y="914400"/>
            <a:ext cx="4217303" cy="5850201"/>
          </a:xfrm>
          <a:prstGeom prst="rect">
            <a:avLst/>
          </a:prstGeom>
          <a:ln>
            <a:noFill/>
          </a:ln>
          <a:extLst>
            <a:ext uri="{53640926-AAD7-44D8-BBD7-CCE9431645EC}">
              <a14:shadowObscured xmlns:a14="http://schemas.microsoft.com/office/drawing/2010/main"/>
            </a:ext>
          </a:extLst>
        </p:spPr>
      </p:pic>
      <p:sp>
        <p:nvSpPr>
          <p:cNvPr id="9" name="矩形 8"/>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0" name="组合 16"/>
          <p:cNvGrpSpPr/>
          <p:nvPr/>
        </p:nvGrpSpPr>
        <p:grpSpPr>
          <a:xfrm>
            <a:off x="437033" y="104400"/>
            <a:ext cx="835707" cy="705600"/>
            <a:chOff x="7460039" y="1375766"/>
            <a:chExt cx="1428337" cy="1424584"/>
          </a:xfrm>
        </p:grpSpPr>
        <p:sp>
          <p:nvSpPr>
            <p:cNvPr id="11" name="等腰三角形 10"/>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2" name="等腰三角形 11"/>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3"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Result</a:t>
            </a:r>
          </a:p>
        </p:txBody>
      </p:sp>
      <p:sp>
        <p:nvSpPr>
          <p:cNvPr id="2" name="矩形 1"/>
          <p:cNvSpPr/>
          <p:nvPr/>
        </p:nvSpPr>
        <p:spPr>
          <a:xfrm>
            <a:off x="2743199" y="2817629"/>
            <a:ext cx="350874" cy="170121"/>
          </a:xfrm>
          <a:prstGeom prst="rect">
            <a:avLst/>
          </a:prstGeom>
          <a:solidFill>
            <a:schemeClr val="accent1">
              <a:alpha val="0"/>
            </a:schemeClr>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6862" y="3008340"/>
            <a:ext cx="7501755" cy="392700"/>
          </a:xfrm>
          <a:prstGeom prst="rect">
            <a:avLst/>
          </a:prstGeom>
        </p:spPr>
      </p:pic>
    </p:spTree>
    <p:extLst>
      <p:ext uri="{BB962C8B-B14F-4D97-AF65-F5344CB8AC3E}">
        <p14:creationId xmlns:p14="http://schemas.microsoft.com/office/powerpoint/2010/main" val="114377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662" y="440919"/>
            <a:ext cx="1101135" cy="523220"/>
          </a:xfrm>
          <a:prstGeom prst="rect">
            <a:avLst/>
          </a:prstGeom>
        </p:spPr>
        <p:txBody>
          <a:bodyPr wrap="none">
            <a:spAutoFit/>
          </a:bodyPr>
          <a:lstStyle/>
          <a:p>
            <a:pPr>
              <a:spcAft>
                <a:spcPts val="0"/>
              </a:spcAft>
            </a:pPr>
            <a:r>
              <a:rPr lang="en-US" altLang="zh-TW" sz="2800" b="1" i="1" kern="100" dirty="0" smtClean="0">
                <a:latin typeface="Calibri" panose="020F0502020204030204" pitchFamily="34" charset="0"/>
                <a:cs typeface="Times New Roman" panose="02020603050405020304" pitchFamily="18" charset="0"/>
              </a:rPr>
              <a:t>Result</a:t>
            </a:r>
            <a:endParaRPr lang="zh-TW" altLang="zh-TW" sz="2400" kern="100" dirty="0">
              <a:latin typeface="Calibri" panose="020F0502020204030204" pitchFamily="34" charset="0"/>
              <a:cs typeface="Times New Roman" panose="02020603050405020304" pitchFamily="18" charset="0"/>
            </a:endParaRPr>
          </a:p>
        </p:txBody>
      </p:sp>
      <p:sp>
        <p:nvSpPr>
          <p:cNvPr id="2" name="矩形 1"/>
          <p:cNvSpPr/>
          <p:nvPr/>
        </p:nvSpPr>
        <p:spPr>
          <a:xfrm>
            <a:off x="1217206" y="1566678"/>
            <a:ext cx="11020926" cy="3693319"/>
          </a:xfrm>
          <a:prstGeom prst="rect">
            <a:avLst/>
          </a:prstGeom>
        </p:spPr>
        <p:txBody>
          <a:bodyPr wrap="square">
            <a:spAutoFit/>
          </a:bodyPr>
          <a:lstStyle/>
          <a:p>
            <a:pPr lvl="0">
              <a:spcAft>
                <a:spcPts val="0"/>
              </a:spcAft>
            </a:pPr>
            <a:r>
              <a:rPr lang="en-US" altLang="zh-TW" sz="2400" kern="100" dirty="0">
                <a:latin typeface="Microsoft YaHei" panose="020B0503020204020204" pitchFamily="34" charset="-122"/>
                <a:ea typeface="Microsoft YaHei" panose="020B0503020204020204" pitchFamily="34" charset="-122"/>
                <a:cs typeface="Times New Roman" panose="02020603050405020304" pitchFamily="18" charset="0"/>
              </a:rPr>
              <a:t>With the exception of MM and SCT, the predictive validity of the models increased after </a:t>
            </a:r>
            <a:r>
              <a:rPr lang="en-US" altLang="zh-TW" sz="2400" kern="100" dirty="0" smtClean="0">
                <a:latin typeface="Microsoft YaHei" panose="020B0503020204020204" pitchFamily="34" charset="-122"/>
                <a:ea typeface="Microsoft YaHei" panose="020B0503020204020204" pitchFamily="34" charset="-122"/>
                <a:cs typeface="Times New Roman" panose="02020603050405020304" pitchFamily="18" charset="0"/>
              </a:rPr>
              <a:t>including </a:t>
            </a:r>
            <a:r>
              <a:rPr lang="en-US" altLang="zh-TW" sz="2400" kern="100" dirty="0">
                <a:latin typeface="Microsoft YaHei" panose="020B0503020204020204" pitchFamily="34" charset="-122"/>
                <a:ea typeface="Microsoft YaHei" panose="020B0503020204020204" pitchFamily="34" charset="-122"/>
                <a:cs typeface="Times New Roman" panose="02020603050405020304" pitchFamily="18" charset="0"/>
              </a:rPr>
              <a:t>the moderating variables</a:t>
            </a:r>
            <a:r>
              <a:rPr lang="en-US" altLang="zh-TW" sz="2400" kern="100" dirty="0" smtClean="0">
                <a:latin typeface="Microsoft YaHei" panose="020B0503020204020204" pitchFamily="34" charset="-122"/>
                <a:ea typeface="Microsoft YaHei" panose="020B0503020204020204" pitchFamily="34" charset="-122"/>
                <a:cs typeface="Times New Roman" panose="02020603050405020304" pitchFamily="18" charset="0"/>
              </a:rPr>
              <a:t>.</a:t>
            </a:r>
          </a:p>
          <a:p>
            <a:pPr lvl="0">
              <a:spcAft>
                <a:spcPts val="0"/>
              </a:spcAft>
            </a:pPr>
            <a:endParaRPr lang="en-US" altLang="zh-TW"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endParaRPr lang="en-US" altLang="zh-TW" sz="2400"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endParaRPr lang="zh-TW" altLang="zh-TW"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endParaRPr lang="en-US" altLang="zh-TW" sz="2400"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r>
              <a:rPr lang="en-US" altLang="zh-TW" sz="2400" kern="100" dirty="0">
                <a:latin typeface="Microsoft YaHei" panose="020B0503020204020204" pitchFamily="34" charset="-122"/>
                <a:ea typeface="Microsoft YaHei" panose="020B0503020204020204" pitchFamily="34" charset="-122"/>
                <a:cs typeface="Times New Roman" panose="02020603050405020304" pitchFamily="18" charset="0"/>
              </a:rPr>
              <a:t>T</a:t>
            </a:r>
            <a:r>
              <a:rPr lang="en-US" altLang="zh-TW" sz="2400" kern="100" dirty="0" smtClean="0">
                <a:latin typeface="Microsoft YaHei" panose="020B0503020204020204" pitchFamily="34" charset="-122"/>
                <a:ea typeface="Microsoft YaHei" panose="020B0503020204020204" pitchFamily="34" charset="-122"/>
                <a:cs typeface="Times New Roman" panose="02020603050405020304" pitchFamily="18" charset="0"/>
              </a:rPr>
              <a:t>he </a:t>
            </a:r>
            <a:r>
              <a:rPr lang="en-US" altLang="zh-TW" sz="2400" kern="100" dirty="0">
                <a:latin typeface="Microsoft YaHei" panose="020B0503020204020204" pitchFamily="34" charset="-122"/>
                <a:ea typeface="Microsoft YaHei" panose="020B0503020204020204" pitchFamily="34" charset="-122"/>
                <a:cs typeface="Times New Roman" panose="02020603050405020304" pitchFamily="18" charset="0"/>
              </a:rPr>
              <a:t>extensions to the various models identified in previous research mostly enhance the predictive validity of the various models beyond the original specifications.</a:t>
            </a:r>
            <a:endParaRPr lang="zh-TW" altLang="zh-TW"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endParaRPr lang="en-US" altLang="zh-TW" kern="100" dirty="0" smtClean="0">
              <a:latin typeface="Calibri" panose="020F0502020204030204" pitchFamily="34" charset="0"/>
              <a:cs typeface="Times New Roman" panose="02020603050405020304" pitchFamily="18" charset="0"/>
            </a:endParaRPr>
          </a:p>
        </p:txBody>
      </p:sp>
      <p:sp>
        <p:nvSpPr>
          <p:cNvPr id="4" name="矩形 3"/>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7033"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Result</a:t>
            </a:r>
          </a:p>
        </p:txBody>
      </p:sp>
      <p:grpSp>
        <p:nvGrpSpPr>
          <p:cNvPr id="10" name="组合 16"/>
          <p:cNvGrpSpPr/>
          <p:nvPr/>
        </p:nvGrpSpPr>
        <p:grpSpPr>
          <a:xfrm>
            <a:off x="689454" y="1582444"/>
            <a:ext cx="427656" cy="398061"/>
            <a:chOff x="7460039" y="1375766"/>
            <a:chExt cx="1428337" cy="1424584"/>
          </a:xfrm>
        </p:grpSpPr>
        <p:sp>
          <p:nvSpPr>
            <p:cNvPr id="11" name="等腰三角形 10"/>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2" name="等腰三角形 11"/>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3" name="组合 16"/>
          <p:cNvGrpSpPr/>
          <p:nvPr/>
        </p:nvGrpSpPr>
        <p:grpSpPr>
          <a:xfrm>
            <a:off x="689454" y="3824023"/>
            <a:ext cx="427656" cy="398061"/>
            <a:chOff x="7460039" y="1375766"/>
            <a:chExt cx="1428337" cy="1424584"/>
          </a:xfrm>
        </p:grpSpPr>
        <p:sp>
          <p:nvSpPr>
            <p:cNvPr id="14" name="等腰三角形 1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5" name="等腰三角形 1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18640862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662" y="440919"/>
            <a:ext cx="1101135" cy="523220"/>
          </a:xfrm>
          <a:prstGeom prst="rect">
            <a:avLst/>
          </a:prstGeom>
        </p:spPr>
        <p:txBody>
          <a:bodyPr wrap="none">
            <a:spAutoFit/>
          </a:bodyPr>
          <a:lstStyle/>
          <a:p>
            <a:pPr>
              <a:spcAft>
                <a:spcPts val="0"/>
              </a:spcAft>
            </a:pPr>
            <a:r>
              <a:rPr lang="en-US" altLang="zh-TW" sz="2800" b="1" i="1" kern="100" dirty="0" smtClean="0">
                <a:latin typeface="Calibri" panose="020F0502020204030204" pitchFamily="34" charset="0"/>
                <a:cs typeface="Times New Roman" panose="02020603050405020304" pitchFamily="18" charset="0"/>
              </a:rPr>
              <a:t>Result</a:t>
            </a:r>
            <a:endParaRPr lang="zh-TW" altLang="zh-TW" sz="2400" kern="100" dirty="0">
              <a:latin typeface="Calibri" panose="020F0502020204030204" pitchFamily="34" charset="0"/>
              <a:cs typeface="Times New Roman" panose="02020603050405020304" pitchFamily="18" charset="0"/>
            </a:endParaRPr>
          </a:p>
        </p:txBody>
      </p:sp>
      <p:sp>
        <p:nvSpPr>
          <p:cNvPr id="2" name="矩形 1"/>
          <p:cNvSpPr/>
          <p:nvPr/>
        </p:nvSpPr>
        <p:spPr>
          <a:xfrm>
            <a:off x="871239" y="1269163"/>
            <a:ext cx="11093116" cy="2031325"/>
          </a:xfrm>
          <a:prstGeom prst="rect">
            <a:avLst/>
          </a:prstGeom>
        </p:spPr>
        <p:txBody>
          <a:bodyPr wrap="square">
            <a:spAutoFit/>
          </a:bodyPr>
          <a:lstStyle/>
          <a:p>
            <a:pPr lvl="0">
              <a:spcAft>
                <a:spcPts val="0"/>
              </a:spcAft>
            </a:pP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Intention and perceived behavioral control were used to predict behavior in the subsequent time period: intention from T1 was used to predict usage behavior measured between T1 and T2 and so on (see Table 8).</a:t>
            </a:r>
            <a:endParaRPr lang="zh-TW"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endPar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In </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addition to intention being a predictor of use, perceived behavioral control became a significant direct determinant of use over and above intention with increasing experience (at T3) indicating that continued use could be directly hindered or fostered by resources and opportunities.</a:t>
            </a:r>
            <a:endParaRPr lang="zh-TW" altLang="zh-TW"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 name="圖片 3"/>
          <p:cNvPicPr/>
          <p:nvPr/>
        </p:nvPicPr>
        <p:blipFill rotWithShape="1">
          <a:blip r:embed="rId3">
            <a:extLst>
              <a:ext uri="{28A0092B-C50C-407E-A947-70E740481C1C}">
                <a14:useLocalDpi xmlns:a14="http://schemas.microsoft.com/office/drawing/2010/main" val="0"/>
              </a:ext>
            </a:extLst>
          </a:blip>
          <a:srcRect l="6681" t="42020" r="8440" b="14266"/>
          <a:stretch/>
        </p:blipFill>
        <p:spPr bwMode="auto">
          <a:xfrm>
            <a:off x="3069073" y="3300488"/>
            <a:ext cx="5596312" cy="3259800"/>
          </a:xfrm>
          <a:prstGeom prst="rect">
            <a:avLst/>
          </a:prstGeom>
          <a:ln>
            <a:noFill/>
          </a:ln>
          <a:extLst>
            <a:ext uri="{53640926-AAD7-44D8-BBD7-CCE9431645EC}">
              <a14:shadowObscured xmlns:a14="http://schemas.microsoft.com/office/drawing/2010/main"/>
            </a:ext>
          </a:extLst>
        </p:spPr>
      </p:pic>
      <p:sp>
        <p:nvSpPr>
          <p:cNvPr id="9" name="矩形 8"/>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0" name="组合 16"/>
          <p:cNvGrpSpPr/>
          <p:nvPr/>
        </p:nvGrpSpPr>
        <p:grpSpPr>
          <a:xfrm>
            <a:off x="437033" y="104400"/>
            <a:ext cx="835707" cy="705600"/>
            <a:chOff x="7460039" y="1375766"/>
            <a:chExt cx="1428337" cy="1424584"/>
          </a:xfrm>
        </p:grpSpPr>
        <p:sp>
          <p:nvSpPr>
            <p:cNvPr id="11" name="等腰三角形 10"/>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2" name="等腰三角形 11"/>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3"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Result</a:t>
            </a:r>
          </a:p>
        </p:txBody>
      </p:sp>
      <p:grpSp>
        <p:nvGrpSpPr>
          <p:cNvPr id="14" name="组合 16"/>
          <p:cNvGrpSpPr/>
          <p:nvPr/>
        </p:nvGrpSpPr>
        <p:grpSpPr>
          <a:xfrm>
            <a:off x="272970" y="1378142"/>
            <a:ext cx="427656" cy="398061"/>
            <a:chOff x="7460039" y="1375766"/>
            <a:chExt cx="1428337" cy="1424584"/>
          </a:xfrm>
        </p:grpSpPr>
        <p:sp>
          <p:nvSpPr>
            <p:cNvPr id="15" name="等腰三角形 1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6" name="等腰三角形 1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7" name="组合 16"/>
          <p:cNvGrpSpPr/>
          <p:nvPr/>
        </p:nvGrpSpPr>
        <p:grpSpPr>
          <a:xfrm>
            <a:off x="272970" y="2416662"/>
            <a:ext cx="427656" cy="398061"/>
            <a:chOff x="7460039" y="1375766"/>
            <a:chExt cx="1428337" cy="1424584"/>
          </a:xfrm>
        </p:grpSpPr>
        <p:sp>
          <p:nvSpPr>
            <p:cNvPr id="18" name="等腰三角形 17"/>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9" name="等腰三角形 18"/>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5708452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662" y="440919"/>
            <a:ext cx="1101135" cy="523220"/>
          </a:xfrm>
          <a:prstGeom prst="rect">
            <a:avLst/>
          </a:prstGeom>
        </p:spPr>
        <p:txBody>
          <a:bodyPr wrap="none">
            <a:spAutoFit/>
          </a:bodyPr>
          <a:lstStyle/>
          <a:p>
            <a:pPr>
              <a:spcAft>
                <a:spcPts val="0"/>
              </a:spcAft>
            </a:pPr>
            <a:r>
              <a:rPr lang="en-US" altLang="zh-TW" sz="2800" b="1" i="1" kern="100" dirty="0" smtClean="0">
                <a:latin typeface="Calibri" panose="020F0502020204030204" pitchFamily="34" charset="0"/>
                <a:cs typeface="Times New Roman" panose="02020603050405020304" pitchFamily="18" charset="0"/>
              </a:rPr>
              <a:t>Result</a:t>
            </a:r>
            <a:endParaRPr lang="zh-TW" altLang="zh-TW" sz="2400" kern="100" dirty="0">
              <a:latin typeface="Calibri" panose="020F0502020204030204" pitchFamily="34" charset="0"/>
              <a:cs typeface="Times New Roman" panose="02020603050405020304" pitchFamily="18" charset="0"/>
            </a:endParaRPr>
          </a:p>
        </p:txBody>
      </p:sp>
      <p:sp>
        <p:nvSpPr>
          <p:cNvPr id="2" name="矩形 1"/>
          <p:cNvSpPr/>
          <p:nvPr/>
        </p:nvSpPr>
        <p:spPr>
          <a:xfrm>
            <a:off x="835144" y="1484578"/>
            <a:ext cx="11165306" cy="2862322"/>
          </a:xfrm>
          <a:prstGeom prst="rect">
            <a:avLst/>
          </a:prstGeom>
        </p:spPr>
        <p:txBody>
          <a:bodyPr wrap="square">
            <a:spAutoFit/>
          </a:bodyPr>
          <a:lstStyle/>
          <a:p>
            <a:pPr lvl="0">
              <a:spcAft>
                <a:spcPts val="0"/>
              </a:spcAft>
            </a:pP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Having reviewed and empirically compared the eight competing models, we now formulate a unified theory of acceptance and use of technology (UTAUT).</a:t>
            </a:r>
            <a:endParaRPr lang="zh-TW" altLang="zh-TW"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endPar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First</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 for every model, there was at least one construct that was significant in all time periods and that construct also had the strongest </a:t>
            </a:r>
            <a:endPar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endPar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Second</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 several other constructs were initially significant, but then became nonsignificant over </a:t>
            </a: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time.</a:t>
            </a:r>
          </a:p>
          <a:p>
            <a:pPr lvl="0">
              <a:spcAft>
                <a:spcPts val="0"/>
              </a:spcAft>
            </a:pPr>
            <a:endPar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endParaRPr>
          </a:p>
          <a:p>
            <a:pPr lvl="0">
              <a:spcAft>
                <a:spcPts val="0"/>
              </a:spcAft>
            </a:pP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Finally</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 the voluntary vs. mandatory context </a:t>
            </a:r>
            <a:r>
              <a:rPr lang="en-US" altLang="zh-TW" i="1" kern="100" dirty="0">
                <a:latin typeface="Microsoft YaHei" panose="020B0503020204020204" pitchFamily="34" charset="-122"/>
                <a:ea typeface="Microsoft YaHei" panose="020B0503020204020204" pitchFamily="34" charset="-122"/>
                <a:cs typeface="Times New Roman" panose="02020603050405020304" pitchFamily="18" charset="0"/>
              </a:rPr>
              <a:t>did</a:t>
            </a:r>
            <a:r>
              <a:rPr lang="en-US" altLang="zh-TW" kern="100" dirty="0">
                <a:latin typeface="Microsoft YaHei" panose="020B0503020204020204" pitchFamily="34" charset="-122"/>
                <a:ea typeface="Microsoft YaHei" panose="020B0503020204020204" pitchFamily="34" charset="-122"/>
                <a:cs typeface="Times New Roman" panose="02020603050405020304" pitchFamily="18" charset="0"/>
              </a:rPr>
              <a:t> have an influence on the significance of constructs related to social </a:t>
            </a:r>
            <a:r>
              <a:rPr lang="en-US" altLang="zh-TW" kern="100" dirty="0" smtClean="0">
                <a:latin typeface="Microsoft YaHei" panose="020B0503020204020204" pitchFamily="34" charset="-122"/>
                <a:ea typeface="Microsoft YaHei" panose="020B0503020204020204" pitchFamily="34" charset="-122"/>
                <a:cs typeface="Times New Roman" panose="02020603050405020304" pitchFamily="18" charset="0"/>
              </a:rPr>
              <a:t>influence.</a:t>
            </a:r>
            <a:endParaRPr lang="zh-TW" altLang="zh-TW"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8" name="组合 16"/>
          <p:cNvGrpSpPr/>
          <p:nvPr/>
        </p:nvGrpSpPr>
        <p:grpSpPr>
          <a:xfrm>
            <a:off x="358783" y="1528410"/>
            <a:ext cx="427656" cy="398061"/>
            <a:chOff x="7460039" y="1375766"/>
            <a:chExt cx="1428337" cy="1424584"/>
          </a:xfrm>
        </p:grpSpPr>
        <p:sp>
          <p:nvSpPr>
            <p:cNvPr id="9" name="等腰三角形 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0" name="等腰三角形 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1" name="组合 16"/>
          <p:cNvGrpSpPr/>
          <p:nvPr/>
        </p:nvGrpSpPr>
        <p:grpSpPr>
          <a:xfrm>
            <a:off x="362486" y="2265636"/>
            <a:ext cx="427656" cy="398061"/>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4" name="组合 16"/>
          <p:cNvGrpSpPr/>
          <p:nvPr/>
        </p:nvGrpSpPr>
        <p:grpSpPr>
          <a:xfrm>
            <a:off x="383237" y="3079829"/>
            <a:ext cx="427656" cy="398061"/>
            <a:chOff x="7460039" y="1375766"/>
            <a:chExt cx="1428337" cy="1424584"/>
          </a:xfrm>
        </p:grpSpPr>
        <p:sp>
          <p:nvSpPr>
            <p:cNvPr id="15" name="等腰三角形 1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6" name="等腰三角形 1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7" name="组合 16"/>
          <p:cNvGrpSpPr/>
          <p:nvPr/>
        </p:nvGrpSpPr>
        <p:grpSpPr>
          <a:xfrm>
            <a:off x="358783" y="3716443"/>
            <a:ext cx="427656" cy="398061"/>
            <a:chOff x="7460039" y="1375766"/>
            <a:chExt cx="1428337" cy="1424584"/>
          </a:xfrm>
        </p:grpSpPr>
        <p:sp>
          <p:nvSpPr>
            <p:cNvPr id="18" name="等腰三角形 17"/>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9" name="等腰三角形 18"/>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20" name="矩形 19"/>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21" name="组合 16"/>
          <p:cNvGrpSpPr/>
          <p:nvPr/>
        </p:nvGrpSpPr>
        <p:grpSpPr>
          <a:xfrm>
            <a:off x="437033" y="104400"/>
            <a:ext cx="835707" cy="705600"/>
            <a:chOff x="7460039" y="1375766"/>
            <a:chExt cx="1428337" cy="1424584"/>
          </a:xfrm>
        </p:grpSpPr>
        <p:sp>
          <p:nvSpPr>
            <p:cNvPr id="22" name="等腰三角形 2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3" name="等腰三角形 2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24"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Result</a:t>
            </a:r>
          </a:p>
        </p:txBody>
      </p:sp>
    </p:spTree>
    <p:extLst>
      <p:ext uri="{BB962C8B-B14F-4D97-AF65-F5344CB8AC3E}">
        <p14:creationId xmlns:p14="http://schemas.microsoft.com/office/powerpoint/2010/main" val="40428342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5224740"/>
          </a:xfrm>
          <a:prstGeom prst="rect">
            <a:avLst/>
          </a:prstGeom>
        </p:spPr>
      </p:pic>
      <p:sp>
        <p:nvSpPr>
          <p:cNvPr id="8" name="矩形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781550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4152900 w 12192000"/>
              <a:gd name="connsiteY1" fmla="*/ 42862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819400 w 12192000"/>
              <a:gd name="connsiteY1" fmla="*/ 50101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571750 w 12192000"/>
              <a:gd name="connsiteY1" fmla="*/ 52387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2571750" y="5238750"/>
                </a:lnTo>
                <a:lnTo>
                  <a:pt x="12192000" y="0"/>
                </a:lnTo>
                <a:lnTo>
                  <a:pt x="12192000" y="6858000"/>
                </a:lnTo>
                <a:lnTo>
                  <a:pt x="0" y="6858000"/>
                </a:lnTo>
                <a:lnTo>
                  <a:pt x="0" y="0"/>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文本框 5"/>
          <p:cNvSpPr txBox="1"/>
          <p:nvPr/>
        </p:nvSpPr>
        <p:spPr>
          <a:xfrm>
            <a:off x="4815190" y="4095143"/>
            <a:ext cx="6880270" cy="646331"/>
          </a:xfrm>
          <a:prstGeom prst="rect">
            <a:avLst/>
          </a:prstGeom>
          <a:noFill/>
        </p:spPr>
        <p:txBody>
          <a:bodyPr wrap="square" rtlCol="0">
            <a:spAutoFit/>
          </a:bodyPr>
          <a:lstStyle/>
          <a:p>
            <a:pPr algn="ctr"/>
            <a:r>
              <a:rPr lang="en-US" altLang="zh-CN" sz="3600" b="1" dirty="0">
                <a:latin typeface="Microsoft YaHei" panose="020B0503020204020204" pitchFamily="34" charset="-122"/>
                <a:ea typeface="Microsoft YaHei" panose="020B0503020204020204" pitchFamily="34" charset="-122"/>
              </a:rPr>
              <a:t>Formulation of the </a:t>
            </a:r>
            <a:r>
              <a:rPr lang="en-US" altLang="zh-CN" sz="3600" b="1" dirty="0" smtClean="0">
                <a:latin typeface="Microsoft YaHei" panose="020B0503020204020204" pitchFamily="34" charset="-122"/>
                <a:ea typeface="Microsoft YaHei" panose="020B0503020204020204" pitchFamily="34" charset="-122"/>
              </a:rPr>
              <a:t>UTAUT</a:t>
            </a:r>
            <a:endParaRPr lang="zh-CN" altLang="en-US" sz="3600" b="1" dirty="0">
              <a:latin typeface="Microsoft YaHei" panose="020B0503020204020204" pitchFamily="34" charset="-122"/>
              <a:ea typeface="Microsoft YaHei" panose="020B0503020204020204" pitchFamily="34" charset="-122"/>
            </a:endParaRPr>
          </a:p>
        </p:txBody>
      </p:sp>
      <p:sp>
        <p:nvSpPr>
          <p:cNvPr id="9" name="文本框 8"/>
          <p:cNvSpPr txBox="1"/>
          <p:nvPr/>
        </p:nvSpPr>
        <p:spPr>
          <a:xfrm>
            <a:off x="5866552" y="4783052"/>
            <a:ext cx="5828908" cy="400110"/>
          </a:xfrm>
          <a:prstGeom prst="rect">
            <a:avLst/>
          </a:prstGeom>
          <a:noFill/>
        </p:spPr>
        <p:txBody>
          <a:bodyPr wrap="square" rtlCol="0">
            <a:spAutoFit/>
          </a:bodyPr>
          <a:lstStyle/>
          <a:p>
            <a:pPr algn="ctr"/>
            <a:r>
              <a:rPr lang="da-DK" altLang="zh-CN" sz="2000" dirty="0">
                <a:latin typeface="Microsoft YaHei" panose="020B0503020204020204" pitchFamily="34" charset="-122"/>
                <a:ea typeface="Microsoft YaHei" panose="020B0503020204020204" pitchFamily="34" charset="-122"/>
              </a:rPr>
              <a:t>Direct </a:t>
            </a:r>
            <a:r>
              <a:rPr lang="da-DK" altLang="zh-CN" sz="2000" dirty="0" smtClean="0">
                <a:latin typeface="Microsoft YaHei" panose="020B0503020204020204" pitchFamily="34" charset="-122"/>
                <a:ea typeface="Microsoft YaHei" panose="020B0503020204020204" pitchFamily="34" charset="-122"/>
              </a:rPr>
              <a:t>determinants</a:t>
            </a:r>
            <a:r>
              <a:rPr lang="zh-TW" altLang="en-US" sz="2000" dirty="0" smtClean="0">
                <a:latin typeface="Microsoft YaHei" panose="020B0503020204020204" pitchFamily="34" charset="-122"/>
                <a:ea typeface="Microsoft YaHei" panose="020B0503020204020204" pitchFamily="34" charset="-122"/>
              </a:rPr>
              <a:t> </a:t>
            </a:r>
            <a:r>
              <a:rPr lang="en-US" altLang="zh-TW" sz="2000" dirty="0">
                <a:latin typeface="Microsoft YaHei" panose="020B0503020204020204" pitchFamily="34" charset="-122"/>
                <a:ea typeface="Microsoft YaHei" panose="020B0503020204020204" pitchFamily="34" charset="-122"/>
              </a:rPr>
              <a:t>, Indirect determinants </a:t>
            </a:r>
            <a:endParaRPr lang="zh-CN" altLang="da-DK" sz="2000" dirty="0">
              <a:latin typeface="Microsoft YaHei" panose="020B0503020204020204" pitchFamily="34" charset="-122"/>
              <a:ea typeface="Microsoft YaHei" panose="020B0503020204020204" pitchFamily="34" charset="-122"/>
            </a:endParaRPr>
          </a:p>
        </p:txBody>
      </p:sp>
      <p:sp>
        <p:nvSpPr>
          <p:cNvPr id="15" name="直角三角形 14"/>
          <p:cNvSpPr>
            <a:spLocks noChangeAspect="1"/>
          </p:cNvSpPr>
          <p:nvPr/>
        </p:nvSpPr>
        <p:spPr>
          <a:xfrm rot="13501014" flipV="1">
            <a:off x="2421037" y="-184316"/>
            <a:ext cx="2212508" cy="221250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a:spLocks noChangeAspect="1"/>
          </p:cNvSpPr>
          <p:nvPr/>
        </p:nvSpPr>
        <p:spPr>
          <a:xfrm rot="13501014" flipV="1">
            <a:off x="3103798" y="130683"/>
            <a:ext cx="2212508" cy="2212508"/>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324102" y="1397422"/>
            <a:ext cx="3771898" cy="830997"/>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04</a:t>
            </a:r>
            <a:endParaRPr lang="zh-CN" altLang="en-US"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4660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animBg="1"/>
      <p:bldP spid="11"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2" y="104400"/>
            <a:ext cx="835707" cy="705600"/>
            <a:chOff x="7460039" y="1375766"/>
            <a:chExt cx="1428337" cy="1424584"/>
          </a:xfrm>
        </p:grpSpPr>
        <p:sp>
          <p:nvSpPr>
            <p:cNvPr id="6" name="等腰三角形 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7" name="等腰三角形 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8" name="TextBox 76"/>
          <p:cNvSpPr txBox="1"/>
          <p:nvPr/>
        </p:nvSpPr>
        <p:spPr>
          <a:xfrm>
            <a:off x="1346861" y="235795"/>
            <a:ext cx="10766582" cy="461665"/>
          </a:xfrm>
          <a:prstGeom prst="rect">
            <a:avLst/>
          </a:prstGeom>
          <a:noFill/>
        </p:spPr>
        <p:txBody>
          <a:bodyPr wrap="square" rtlCol="0">
            <a:spAutoFit/>
          </a:bodyPr>
          <a:lstStyle/>
          <a:p>
            <a:pPr lvl="0"/>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Determinants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9" name="圓角矩形 8"/>
          <p:cNvSpPr/>
          <p:nvPr/>
        </p:nvSpPr>
        <p:spPr>
          <a:xfrm>
            <a:off x="1887315" y="3319194"/>
            <a:ext cx="2515477" cy="56478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sp>
        <p:nvSpPr>
          <p:cNvPr id="12" name="文本框 88"/>
          <p:cNvSpPr txBox="1"/>
          <p:nvPr/>
        </p:nvSpPr>
        <p:spPr>
          <a:xfrm>
            <a:off x="1887315" y="3363671"/>
            <a:ext cx="2877832" cy="452432"/>
          </a:xfrm>
          <a:prstGeom prst="rect">
            <a:avLst/>
          </a:prstGeom>
          <a:noFill/>
        </p:spPr>
        <p:txBody>
          <a:bodyPr wrap="square" rtlCol="0">
            <a:spAutoFit/>
          </a:bodyPr>
          <a:lstStyle/>
          <a:p>
            <a:pPr lvl="0">
              <a:lnSpc>
                <a:spcPct val="130000"/>
              </a:lnSpc>
              <a:defRPr/>
            </a:pPr>
            <a:r>
              <a:rPr lang="en-US" altLang="zh-TW" b="1" dirty="0">
                <a:solidFill>
                  <a:prstClr val="white"/>
                </a:solidFill>
                <a:latin typeface="Microsoft YaHei" panose="020B0503020204020204" pitchFamily="34" charset="-122"/>
                <a:ea typeface="Microsoft YaHei" panose="020B0503020204020204" pitchFamily="34" charset="-122"/>
                <a:cs typeface="+mn-ea"/>
                <a:sym typeface="+mn-lt"/>
              </a:rPr>
              <a:t>Direct determinants</a:t>
            </a:r>
            <a:endParaRPr kumimoji="0" lang="en-US" altLang="zh-CN" sz="1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3" name="圓角矩形 12"/>
          <p:cNvSpPr/>
          <p:nvPr/>
        </p:nvSpPr>
        <p:spPr>
          <a:xfrm>
            <a:off x="846819" y="2059907"/>
            <a:ext cx="1831851" cy="8725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本框 88"/>
          <p:cNvSpPr txBox="1"/>
          <p:nvPr/>
        </p:nvSpPr>
        <p:spPr>
          <a:xfrm>
            <a:off x="983772" y="2042465"/>
            <a:ext cx="2944611" cy="777457"/>
          </a:xfrm>
          <a:prstGeom prst="rect">
            <a:avLst/>
          </a:prstGeom>
          <a:noFill/>
        </p:spPr>
        <p:txBody>
          <a:bodyPr wrap="square" rtlCol="0">
            <a:spAutoFit/>
          </a:bodyPr>
          <a:lstStyle/>
          <a:p>
            <a:pPr lvl="0">
              <a:lnSpc>
                <a:spcPct val="130000"/>
              </a:lnSpc>
            </a:pPr>
            <a:r>
              <a:rPr lang="en-US" altLang="zh-TW" b="1" dirty="0">
                <a:solidFill>
                  <a:prstClr val="white"/>
                </a:solidFill>
                <a:latin typeface="Microsoft YaHei" panose="020B0503020204020204" pitchFamily="34" charset="-122"/>
                <a:ea typeface="Microsoft YaHei" panose="020B0503020204020204" pitchFamily="34" charset="-122"/>
                <a:cs typeface="+mn-ea"/>
                <a:sym typeface="+mn-lt"/>
              </a:rPr>
              <a:t>Performance e</a:t>
            </a:r>
            <a:r>
              <a:rPr lang="en-US" altLang="zh-TW" b="1" dirty="0" smtClean="0">
                <a:solidFill>
                  <a:prstClr val="white"/>
                </a:solidFill>
                <a:latin typeface="Microsoft YaHei" panose="020B0503020204020204" pitchFamily="34" charset="-122"/>
                <a:ea typeface="Microsoft YaHei" panose="020B0503020204020204" pitchFamily="34" charset="-122"/>
                <a:cs typeface="+mn-ea"/>
                <a:sym typeface="+mn-lt"/>
              </a:rPr>
              <a:t>xpectancy</a:t>
            </a:r>
            <a:endParaRPr lang="en-US" altLang="zh-TW" b="1" dirty="0">
              <a:solidFill>
                <a:prstClr val="white"/>
              </a:solidFill>
              <a:latin typeface="Microsoft YaHei" panose="020B0503020204020204" pitchFamily="34" charset="-122"/>
              <a:ea typeface="Microsoft YaHei" panose="020B0503020204020204" pitchFamily="34" charset="-122"/>
              <a:cs typeface="+mn-ea"/>
              <a:sym typeface="+mn-lt"/>
            </a:endParaRPr>
          </a:p>
        </p:txBody>
      </p:sp>
      <p:sp>
        <p:nvSpPr>
          <p:cNvPr id="28" name="圓角矩形 27"/>
          <p:cNvSpPr/>
          <p:nvPr/>
        </p:nvSpPr>
        <p:spPr>
          <a:xfrm>
            <a:off x="3467618" y="4222010"/>
            <a:ext cx="1831851" cy="8725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本框 88"/>
          <p:cNvSpPr txBox="1"/>
          <p:nvPr/>
        </p:nvSpPr>
        <p:spPr>
          <a:xfrm>
            <a:off x="3649074" y="4249863"/>
            <a:ext cx="2944611" cy="777457"/>
          </a:xfrm>
          <a:prstGeom prst="rect">
            <a:avLst/>
          </a:prstGeom>
          <a:noFill/>
        </p:spPr>
        <p:txBody>
          <a:bodyPr wrap="square" rtlCol="0">
            <a:spAutoFit/>
          </a:bodyPr>
          <a:lstStyle/>
          <a:p>
            <a:pPr lvl="0">
              <a:lnSpc>
                <a:spcPct val="130000"/>
              </a:lnSpc>
            </a:pPr>
            <a:r>
              <a:rPr lang="en-US" altLang="zh-TW" b="1" dirty="0">
                <a:solidFill>
                  <a:prstClr val="white"/>
                </a:solidFill>
                <a:latin typeface="Microsoft YaHei" panose="020B0503020204020204" pitchFamily="34" charset="-122"/>
                <a:ea typeface="Microsoft YaHei" panose="020B0503020204020204" pitchFamily="34" charset="-122"/>
                <a:cs typeface="+mn-ea"/>
                <a:sym typeface="+mn-lt"/>
              </a:rPr>
              <a:t>Facilitating </a:t>
            </a:r>
            <a:endParaRPr lang="en-US" altLang="zh-TW" b="1" dirty="0" smtClean="0">
              <a:solidFill>
                <a:prstClr val="white"/>
              </a:solidFill>
              <a:latin typeface="Microsoft YaHei" panose="020B0503020204020204" pitchFamily="34" charset="-122"/>
              <a:ea typeface="Microsoft YaHei" panose="020B0503020204020204" pitchFamily="34" charset="-122"/>
              <a:cs typeface="+mn-ea"/>
              <a:sym typeface="+mn-lt"/>
            </a:endParaRPr>
          </a:p>
          <a:p>
            <a:pPr lvl="0">
              <a:lnSpc>
                <a:spcPct val="130000"/>
              </a:lnSpc>
            </a:pPr>
            <a:r>
              <a:rPr lang="en-US" altLang="zh-TW" b="1" dirty="0" smtClean="0">
                <a:solidFill>
                  <a:prstClr val="white"/>
                </a:solidFill>
                <a:latin typeface="Microsoft YaHei" panose="020B0503020204020204" pitchFamily="34" charset="-122"/>
                <a:ea typeface="Microsoft YaHei" panose="020B0503020204020204" pitchFamily="34" charset="-122"/>
                <a:cs typeface="+mn-ea"/>
                <a:sym typeface="+mn-lt"/>
              </a:rPr>
              <a:t>conditions</a:t>
            </a:r>
            <a:endParaRPr lang="en-US" altLang="zh-TW" b="1" dirty="0">
              <a:solidFill>
                <a:prstClr val="white"/>
              </a:solidFill>
              <a:latin typeface="Microsoft YaHei" panose="020B0503020204020204" pitchFamily="34" charset="-122"/>
              <a:ea typeface="Microsoft YaHei" panose="020B0503020204020204" pitchFamily="34" charset="-122"/>
              <a:cs typeface="+mn-ea"/>
              <a:sym typeface="+mn-lt"/>
            </a:endParaRPr>
          </a:p>
        </p:txBody>
      </p:sp>
      <p:sp>
        <p:nvSpPr>
          <p:cNvPr id="32" name="圓角矩形 31"/>
          <p:cNvSpPr/>
          <p:nvPr/>
        </p:nvSpPr>
        <p:spPr>
          <a:xfrm>
            <a:off x="846819" y="4222010"/>
            <a:ext cx="1831851" cy="8725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本框 88"/>
          <p:cNvSpPr txBox="1"/>
          <p:nvPr/>
        </p:nvSpPr>
        <p:spPr>
          <a:xfrm>
            <a:off x="1039386" y="4214790"/>
            <a:ext cx="2944611" cy="812530"/>
          </a:xfrm>
          <a:prstGeom prst="rect">
            <a:avLst/>
          </a:prstGeom>
          <a:noFill/>
        </p:spPr>
        <p:txBody>
          <a:bodyPr wrap="square" rtlCol="0">
            <a:spAutoFit/>
          </a:bodyPr>
          <a:lstStyle/>
          <a:p>
            <a:pPr lvl="0">
              <a:lnSpc>
                <a:spcPct val="130000"/>
              </a:lnSpc>
            </a:pPr>
            <a:r>
              <a:rPr lang="en-US" altLang="zh-TW" b="1" dirty="0" smtClean="0">
                <a:solidFill>
                  <a:prstClr val="white"/>
                </a:solidFill>
                <a:latin typeface="Microsoft YaHei" panose="020B0503020204020204" pitchFamily="34" charset="-122"/>
                <a:ea typeface="Microsoft YaHei" panose="020B0503020204020204" pitchFamily="34" charset="-122"/>
                <a:cs typeface="+mn-ea"/>
                <a:sym typeface="+mn-lt"/>
              </a:rPr>
              <a:t>    Social </a:t>
            </a:r>
          </a:p>
          <a:p>
            <a:pPr lvl="0">
              <a:lnSpc>
                <a:spcPct val="130000"/>
              </a:lnSpc>
            </a:pPr>
            <a:r>
              <a:rPr lang="en-US" altLang="zh-TW" b="1" dirty="0" smtClean="0">
                <a:solidFill>
                  <a:prstClr val="white"/>
                </a:solidFill>
                <a:latin typeface="Microsoft YaHei" panose="020B0503020204020204" pitchFamily="34" charset="-122"/>
                <a:ea typeface="Microsoft YaHei" panose="020B0503020204020204" pitchFamily="34" charset="-122"/>
                <a:cs typeface="+mn-ea"/>
                <a:sym typeface="+mn-lt"/>
              </a:rPr>
              <a:t> influence</a:t>
            </a:r>
            <a:endParaRPr lang="en-US" altLang="zh-TW" b="1" dirty="0">
              <a:solidFill>
                <a:prstClr val="white"/>
              </a:solidFill>
              <a:latin typeface="Microsoft YaHei" panose="020B0503020204020204" pitchFamily="34" charset="-122"/>
              <a:ea typeface="Microsoft YaHei" panose="020B0503020204020204" pitchFamily="34" charset="-122"/>
              <a:cs typeface="+mn-ea"/>
              <a:sym typeface="+mn-lt"/>
            </a:endParaRPr>
          </a:p>
        </p:txBody>
      </p:sp>
      <p:sp>
        <p:nvSpPr>
          <p:cNvPr id="34" name="圓角矩形 33"/>
          <p:cNvSpPr/>
          <p:nvPr/>
        </p:nvSpPr>
        <p:spPr>
          <a:xfrm>
            <a:off x="3467618" y="2059907"/>
            <a:ext cx="1831851" cy="8725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本框 88"/>
          <p:cNvSpPr txBox="1"/>
          <p:nvPr/>
        </p:nvSpPr>
        <p:spPr>
          <a:xfrm>
            <a:off x="3604571" y="2042465"/>
            <a:ext cx="2944611" cy="777457"/>
          </a:xfrm>
          <a:prstGeom prst="rect">
            <a:avLst/>
          </a:prstGeom>
          <a:noFill/>
        </p:spPr>
        <p:txBody>
          <a:bodyPr wrap="square" rtlCol="0">
            <a:spAutoFit/>
          </a:bodyPr>
          <a:lstStyle/>
          <a:p>
            <a:pPr lvl="0">
              <a:lnSpc>
                <a:spcPct val="130000"/>
              </a:lnSpc>
            </a:pPr>
            <a:r>
              <a:rPr lang="en-US" altLang="zh-TW" b="1" dirty="0" smtClean="0">
                <a:solidFill>
                  <a:prstClr val="white"/>
                </a:solidFill>
                <a:latin typeface="Microsoft YaHei" panose="020B0503020204020204" pitchFamily="34" charset="-122"/>
                <a:ea typeface="Microsoft YaHei" panose="020B0503020204020204" pitchFamily="34" charset="-122"/>
                <a:cs typeface="+mn-ea"/>
                <a:sym typeface="+mn-lt"/>
              </a:rPr>
              <a:t>    Effort </a:t>
            </a:r>
          </a:p>
          <a:p>
            <a:pPr lvl="0">
              <a:lnSpc>
                <a:spcPct val="130000"/>
              </a:lnSpc>
            </a:pPr>
            <a:r>
              <a:rPr lang="en-US" altLang="zh-TW" b="1" dirty="0" smtClean="0">
                <a:solidFill>
                  <a:prstClr val="white"/>
                </a:solidFill>
                <a:latin typeface="Microsoft YaHei" panose="020B0503020204020204" pitchFamily="34" charset="-122"/>
                <a:ea typeface="Microsoft YaHei" panose="020B0503020204020204" pitchFamily="34" charset="-122"/>
                <a:cs typeface="+mn-ea"/>
                <a:sym typeface="+mn-lt"/>
              </a:rPr>
              <a:t>expectancy</a:t>
            </a:r>
            <a:endParaRPr lang="en-US" altLang="zh-TW" b="1" dirty="0">
              <a:solidFill>
                <a:prstClr val="white"/>
              </a:solidFill>
              <a:latin typeface="Microsoft YaHei" panose="020B0503020204020204" pitchFamily="34" charset="-122"/>
              <a:ea typeface="Microsoft YaHei" panose="020B0503020204020204" pitchFamily="34" charset="-122"/>
              <a:cs typeface="+mn-ea"/>
              <a:sym typeface="+mn-lt"/>
            </a:endParaRPr>
          </a:p>
        </p:txBody>
      </p:sp>
      <p:cxnSp>
        <p:nvCxnSpPr>
          <p:cNvPr id="37" name="肘形接點 36"/>
          <p:cNvCxnSpPr>
            <a:stCxn id="9" idx="0"/>
            <a:endCxn id="13" idx="2"/>
          </p:cNvCxnSpPr>
          <p:nvPr/>
        </p:nvCxnSpPr>
        <p:spPr>
          <a:xfrm rot="16200000" flipV="1">
            <a:off x="2260530" y="2434669"/>
            <a:ext cx="386740" cy="1382309"/>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肘形接點 45"/>
          <p:cNvCxnSpPr>
            <a:stCxn id="9" idx="0"/>
            <a:endCxn id="34" idx="2"/>
          </p:cNvCxnSpPr>
          <p:nvPr/>
        </p:nvCxnSpPr>
        <p:spPr>
          <a:xfrm rot="5400000" flipH="1" flipV="1">
            <a:off x="3570929" y="2506579"/>
            <a:ext cx="386740" cy="1238490"/>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肘形接點 55"/>
          <p:cNvCxnSpPr>
            <a:stCxn id="9" idx="2"/>
          </p:cNvCxnSpPr>
          <p:nvPr/>
        </p:nvCxnSpPr>
        <p:spPr>
          <a:xfrm rot="5400000">
            <a:off x="2362589" y="3284139"/>
            <a:ext cx="182622" cy="1382309"/>
          </a:xfrm>
          <a:prstGeom prst="bentConnector2">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肘形接點 57"/>
          <p:cNvCxnSpPr>
            <a:stCxn id="9" idx="2"/>
          </p:cNvCxnSpPr>
          <p:nvPr/>
        </p:nvCxnSpPr>
        <p:spPr>
          <a:xfrm rot="16200000" flipH="1">
            <a:off x="3662926" y="3366109"/>
            <a:ext cx="182625" cy="1218369"/>
          </a:xfrm>
          <a:prstGeom prst="bentConnector2">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a:off x="1762745" y="4066605"/>
            <a:ext cx="0" cy="15540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線接點 77"/>
          <p:cNvCxnSpPr/>
          <p:nvPr/>
        </p:nvCxnSpPr>
        <p:spPr>
          <a:xfrm flipH="1">
            <a:off x="4363423" y="4066605"/>
            <a:ext cx="1427" cy="15540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圓角矩形 79"/>
          <p:cNvSpPr/>
          <p:nvPr/>
        </p:nvSpPr>
        <p:spPr>
          <a:xfrm>
            <a:off x="7429066" y="3334577"/>
            <a:ext cx="2606474" cy="56478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sp>
        <p:nvSpPr>
          <p:cNvPr id="81" name="文本框 88"/>
          <p:cNvSpPr txBox="1"/>
          <p:nvPr/>
        </p:nvSpPr>
        <p:spPr>
          <a:xfrm>
            <a:off x="7429066" y="3381208"/>
            <a:ext cx="2877832" cy="417358"/>
          </a:xfrm>
          <a:prstGeom prst="rect">
            <a:avLst/>
          </a:prstGeom>
          <a:noFill/>
        </p:spPr>
        <p:txBody>
          <a:bodyPr wrap="square" rtlCol="0">
            <a:spAutoFit/>
          </a:bodyPr>
          <a:lstStyle/>
          <a:p>
            <a:pPr lvl="0">
              <a:lnSpc>
                <a:spcPct val="130000"/>
              </a:lnSpc>
              <a:defRPr/>
            </a:pPr>
            <a:r>
              <a:rPr lang="en-US" altLang="zh-TW" b="1" dirty="0">
                <a:solidFill>
                  <a:prstClr val="white"/>
                </a:solidFill>
                <a:latin typeface="Microsoft YaHei" panose="020B0503020204020204" pitchFamily="34" charset="-122"/>
                <a:ea typeface="Microsoft YaHei" panose="020B0503020204020204" pitchFamily="34" charset="-122"/>
                <a:cs typeface="+mn-ea"/>
                <a:sym typeface="+mn-lt"/>
              </a:rPr>
              <a:t>Indirect determinants </a:t>
            </a:r>
            <a:endParaRPr kumimoji="0" lang="en-US" altLang="zh-CN" sz="1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82" name="圓角矩形 81"/>
          <p:cNvSpPr/>
          <p:nvPr/>
        </p:nvSpPr>
        <p:spPr>
          <a:xfrm>
            <a:off x="6458564" y="2077349"/>
            <a:ext cx="1831851" cy="8725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文本框 88"/>
          <p:cNvSpPr txBox="1"/>
          <p:nvPr/>
        </p:nvSpPr>
        <p:spPr>
          <a:xfrm>
            <a:off x="6504899" y="2258515"/>
            <a:ext cx="2944611" cy="417358"/>
          </a:xfrm>
          <a:prstGeom prst="rect">
            <a:avLst/>
          </a:prstGeom>
          <a:noFill/>
        </p:spPr>
        <p:txBody>
          <a:bodyPr wrap="square" rtlCol="0">
            <a:spAutoFit/>
          </a:bodyPr>
          <a:lstStyle/>
          <a:p>
            <a:pPr lvl="0">
              <a:lnSpc>
                <a:spcPct val="130000"/>
              </a:lnSpc>
            </a:pPr>
            <a:r>
              <a:rPr lang="en-US" altLang="zh-TW" b="1" dirty="0" smtClean="0">
                <a:solidFill>
                  <a:prstClr val="white"/>
                </a:solidFill>
                <a:latin typeface="Microsoft YaHei" panose="020B0503020204020204" pitchFamily="34" charset="-122"/>
                <a:ea typeface="Microsoft YaHei" panose="020B0503020204020204" pitchFamily="34" charset="-122"/>
                <a:cs typeface="+mn-ea"/>
                <a:sym typeface="+mn-lt"/>
              </a:rPr>
              <a:t>Self-efficiency</a:t>
            </a:r>
            <a:endParaRPr lang="en-US" altLang="zh-TW" b="1" dirty="0">
              <a:solidFill>
                <a:prstClr val="white"/>
              </a:solidFill>
              <a:latin typeface="Microsoft YaHei" panose="020B0503020204020204" pitchFamily="34" charset="-122"/>
              <a:ea typeface="Microsoft YaHei" panose="020B0503020204020204" pitchFamily="34" charset="-122"/>
              <a:cs typeface="+mn-ea"/>
              <a:sym typeface="+mn-lt"/>
            </a:endParaRPr>
          </a:p>
        </p:txBody>
      </p:sp>
      <p:sp>
        <p:nvSpPr>
          <p:cNvPr id="84" name="圓角矩形 83"/>
          <p:cNvSpPr/>
          <p:nvPr/>
        </p:nvSpPr>
        <p:spPr>
          <a:xfrm>
            <a:off x="7429067" y="4155794"/>
            <a:ext cx="2766372" cy="1200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文本框 88"/>
          <p:cNvSpPr txBox="1"/>
          <p:nvPr/>
        </p:nvSpPr>
        <p:spPr>
          <a:xfrm>
            <a:off x="7689050" y="4144344"/>
            <a:ext cx="3729909" cy="1172629"/>
          </a:xfrm>
          <a:prstGeom prst="rect">
            <a:avLst/>
          </a:prstGeom>
          <a:noFill/>
        </p:spPr>
        <p:txBody>
          <a:bodyPr wrap="square" rtlCol="0">
            <a:spAutoFit/>
          </a:bodyPr>
          <a:lstStyle/>
          <a:p>
            <a:pPr lvl="0">
              <a:lnSpc>
                <a:spcPct val="130000"/>
              </a:lnSpc>
            </a:pPr>
            <a:r>
              <a:rPr lang="en-US" altLang="zh-TW" b="1" dirty="0" smtClean="0">
                <a:solidFill>
                  <a:prstClr val="white"/>
                </a:solidFill>
                <a:latin typeface="Microsoft YaHei" panose="020B0503020204020204" pitchFamily="34" charset="-122"/>
                <a:ea typeface="Microsoft YaHei" panose="020B0503020204020204" pitchFamily="34" charset="-122"/>
                <a:cs typeface="+mn-ea"/>
                <a:sym typeface="+mn-lt"/>
              </a:rPr>
              <a:t>       Attitude </a:t>
            </a:r>
          </a:p>
          <a:p>
            <a:pPr lvl="0">
              <a:lnSpc>
                <a:spcPct val="130000"/>
              </a:lnSpc>
            </a:pPr>
            <a:r>
              <a:rPr lang="en-US" altLang="zh-TW" b="1" dirty="0" smtClean="0">
                <a:solidFill>
                  <a:prstClr val="white"/>
                </a:solidFill>
                <a:latin typeface="Microsoft YaHei" panose="020B0503020204020204" pitchFamily="34" charset="-122"/>
                <a:ea typeface="Microsoft YaHei" panose="020B0503020204020204" pitchFamily="34" charset="-122"/>
                <a:cs typeface="+mn-ea"/>
                <a:sym typeface="+mn-lt"/>
              </a:rPr>
              <a:t>        toward </a:t>
            </a:r>
          </a:p>
          <a:p>
            <a:pPr lvl="0">
              <a:lnSpc>
                <a:spcPct val="130000"/>
              </a:lnSpc>
            </a:pPr>
            <a:r>
              <a:rPr lang="en-US" altLang="zh-TW" b="1" dirty="0" smtClean="0">
                <a:solidFill>
                  <a:prstClr val="white"/>
                </a:solidFill>
                <a:latin typeface="Microsoft YaHei" panose="020B0503020204020204" pitchFamily="34" charset="-122"/>
                <a:ea typeface="Microsoft YaHei" panose="020B0503020204020204" pitchFamily="34" charset="-122"/>
                <a:cs typeface="+mn-ea"/>
                <a:sym typeface="+mn-lt"/>
              </a:rPr>
              <a:t>using </a:t>
            </a:r>
            <a:r>
              <a:rPr lang="en-US" altLang="zh-TW" b="1" dirty="0">
                <a:solidFill>
                  <a:prstClr val="white"/>
                </a:solidFill>
                <a:latin typeface="Microsoft YaHei" panose="020B0503020204020204" pitchFamily="34" charset="-122"/>
                <a:ea typeface="Microsoft YaHei" panose="020B0503020204020204" pitchFamily="34" charset="-122"/>
                <a:cs typeface="+mn-ea"/>
                <a:sym typeface="+mn-lt"/>
              </a:rPr>
              <a:t>technology</a:t>
            </a:r>
          </a:p>
        </p:txBody>
      </p:sp>
      <p:sp>
        <p:nvSpPr>
          <p:cNvPr id="88" name="圓角矩形 87"/>
          <p:cNvSpPr/>
          <p:nvPr/>
        </p:nvSpPr>
        <p:spPr>
          <a:xfrm>
            <a:off x="9079363" y="2077349"/>
            <a:ext cx="1831851" cy="8725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文本框 88"/>
          <p:cNvSpPr txBox="1"/>
          <p:nvPr/>
        </p:nvSpPr>
        <p:spPr>
          <a:xfrm>
            <a:off x="9449510" y="2299622"/>
            <a:ext cx="2944611" cy="417358"/>
          </a:xfrm>
          <a:prstGeom prst="rect">
            <a:avLst/>
          </a:prstGeom>
          <a:noFill/>
        </p:spPr>
        <p:txBody>
          <a:bodyPr wrap="square" rtlCol="0">
            <a:spAutoFit/>
          </a:bodyPr>
          <a:lstStyle/>
          <a:p>
            <a:pPr lvl="0">
              <a:lnSpc>
                <a:spcPct val="130000"/>
              </a:lnSpc>
            </a:pPr>
            <a:r>
              <a:rPr lang="en-US" altLang="zh-TW" b="1" dirty="0">
                <a:solidFill>
                  <a:prstClr val="white"/>
                </a:solidFill>
                <a:latin typeface="Microsoft YaHei" panose="020B0503020204020204" pitchFamily="34" charset="-122"/>
                <a:ea typeface="Microsoft YaHei" panose="020B0503020204020204" pitchFamily="34" charset="-122"/>
                <a:cs typeface="+mn-ea"/>
                <a:sym typeface="+mn-lt"/>
              </a:rPr>
              <a:t>Anxiety</a:t>
            </a:r>
          </a:p>
        </p:txBody>
      </p:sp>
      <p:cxnSp>
        <p:nvCxnSpPr>
          <p:cNvPr id="90" name="肘形接點 89"/>
          <p:cNvCxnSpPr>
            <a:stCxn id="80" idx="0"/>
            <a:endCxn id="82" idx="2"/>
          </p:cNvCxnSpPr>
          <p:nvPr/>
        </p:nvCxnSpPr>
        <p:spPr>
          <a:xfrm rot="16200000" flipV="1">
            <a:off x="7861057" y="2463330"/>
            <a:ext cx="384681" cy="1357813"/>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肘形接點 90"/>
          <p:cNvCxnSpPr>
            <a:stCxn id="80" idx="0"/>
            <a:endCxn id="88" idx="2"/>
          </p:cNvCxnSpPr>
          <p:nvPr/>
        </p:nvCxnSpPr>
        <p:spPr>
          <a:xfrm rot="5400000" flipH="1" flipV="1">
            <a:off x="9171456" y="2510744"/>
            <a:ext cx="384681" cy="1262986"/>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a:stCxn id="80" idx="2"/>
          </p:cNvCxnSpPr>
          <p:nvPr/>
        </p:nvCxnSpPr>
        <p:spPr>
          <a:xfrm>
            <a:off x="8732303" y="3899365"/>
            <a:ext cx="0" cy="24494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6868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168" y="1041569"/>
            <a:ext cx="7477125" cy="5086350"/>
          </a:xfrm>
          <a:prstGeom prst="rect">
            <a:avLst/>
          </a:prstGeom>
        </p:spPr>
      </p:pic>
      <p:sp>
        <p:nvSpPr>
          <p:cNvPr id="3" name="矩形 2"/>
          <p:cNvSpPr/>
          <p:nvPr/>
        </p:nvSpPr>
        <p:spPr>
          <a:xfrm>
            <a:off x="-1"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2" y="104400"/>
            <a:ext cx="835707" cy="705600"/>
            <a:chOff x="7460039" y="1375766"/>
            <a:chExt cx="1428337" cy="1424584"/>
          </a:xfrm>
        </p:grpSpPr>
        <p:sp>
          <p:nvSpPr>
            <p:cNvPr id="6" name="等腰三角形 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7" name="等腰三角形 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8" name="TextBox 76"/>
          <p:cNvSpPr txBox="1"/>
          <p:nvPr/>
        </p:nvSpPr>
        <p:spPr>
          <a:xfrm>
            <a:off x="1346861"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Formulation of the </a:t>
            </a:r>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UTAUT (Determinants)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23796920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矩形 3"/>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3" y="104400"/>
            <a:ext cx="835707" cy="705600"/>
            <a:chOff x="7460039" y="1375766"/>
            <a:chExt cx="1428337" cy="1424584"/>
          </a:xfrm>
        </p:grpSpPr>
        <p:sp>
          <p:nvSpPr>
            <p:cNvPr id="6" name="等腰三角形 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7" name="等腰三角形 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8" name="TextBox 76"/>
          <p:cNvSpPr txBox="1"/>
          <p:nvPr/>
        </p:nvSpPr>
        <p:spPr>
          <a:xfrm>
            <a:off x="1347144" y="226367"/>
            <a:ext cx="10766582" cy="461665"/>
          </a:xfrm>
          <a:prstGeom prst="rect">
            <a:avLst/>
          </a:prstGeom>
          <a:noFill/>
        </p:spPr>
        <p:txBody>
          <a:bodyPr wrap="square" rtlCol="0">
            <a:spAutoFit/>
          </a:bodyPr>
          <a:lstStyle/>
          <a:p>
            <a:pPr lvl="0"/>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Introduction</a:t>
            </a:r>
            <a:endPar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endParaRPr>
          </a:p>
        </p:txBody>
      </p:sp>
      <p:sp>
        <p:nvSpPr>
          <p:cNvPr id="10" name="Content Placeholder 2">
            <a:extLst>
              <a:ext uri="{FF2B5EF4-FFF2-40B4-BE49-F238E27FC236}">
                <a16:creationId xmlns:a16="http://schemas.microsoft.com/office/drawing/2014/main" id="{6CA2EDE8-A807-104D-ACDA-4EFA7F93063A}"/>
              </a:ext>
            </a:extLst>
          </p:cNvPr>
          <p:cNvSpPr txBox="1">
            <a:spLocks/>
          </p:cNvSpPr>
          <p:nvPr/>
        </p:nvSpPr>
        <p:spPr>
          <a:xfrm>
            <a:off x="981097" y="1745316"/>
            <a:ext cx="10515600" cy="4351338"/>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altLang="zh-TW" sz="2400" dirty="0" smtClean="0">
                <a:latin typeface="Microsoft YaHei" panose="020B0503020204020204" pitchFamily="34" charset="-122"/>
                <a:ea typeface="Microsoft YaHei" panose="020B0503020204020204" pitchFamily="34" charset="-122"/>
              </a:rPr>
              <a:t>IS research has long studied </a:t>
            </a:r>
            <a:r>
              <a:rPr lang="en-US" altLang="zh-TW" sz="2400" i="1" u="sng" dirty="0" smtClean="0">
                <a:latin typeface="Microsoft YaHei" panose="020B0503020204020204" pitchFamily="34" charset="-122"/>
                <a:ea typeface="Microsoft YaHei" panose="020B0503020204020204" pitchFamily="34" charset="-122"/>
              </a:rPr>
              <a:t>how and why  </a:t>
            </a:r>
            <a:r>
              <a:rPr lang="en-US" altLang="zh-TW" sz="2400" dirty="0" smtClean="0">
                <a:latin typeface="Microsoft YaHei" panose="020B0503020204020204" pitchFamily="34" charset="-122"/>
                <a:ea typeface="Microsoft YaHei" panose="020B0503020204020204" pitchFamily="34" charset="-122"/>
              </a:rPr>
              <a:t>individuals adopt new information technologies</a:t>
            </a:r>
          </a:p>
          <a:p>
            <a:pPr marL="0" indent="0">
              <a:lnSpc>
                <a:spcPct val="120000"/>
              </a:lnSpc>
              <a:buNone/>
            </a:pPr>
            <a:endParaRPr lang="en-US" altLang="zh-TW" sz="2400" dirty="0" smtClean="0">
              <a:latin typeface="Microsoft YaHei" panose="020B0503020204020204" pitchFamily="34" charset="-122"/>
              <a:ea typeface="Microsoft YaHei" panose="020B0503020204020204" pitchFamily="34" charset="-122"/>
            </a:endParaRPr>
          </a:p>
          <a:p>
            <a:pPr marL="0" indent="0">
              <a:lnSpc>
                <a:spcPct val="120000"/>
              </a:lnSpc>
              <a:buNone/>
            </a:pPr>
            <a:r>
              <a:rPr lang="en-US" altLang="zh-TW" sz="2400" dirty="0" smtClean="0">
                <a:latin typeface="Microsoft YaHei" panose="020B0503020204020204" pitchFamily="34" charset="-122"/>
                <a:ea typeface="Microsoft YaHei" panose="020B0503020204020204" pitchFamily="34" charset="-122"/>
              </a:rPr>
              <a:t>There are two streams of research</a:t>
            </a:r>
            <a:r>
              <a:rPr lang="zh-TW" altLang="en-US" sz="2400" dirty="0" smtClean="0">
                <a:latin typeface="Microsoft YaHei" panose="020B0503020204020204" pitchFamily="34" charset="-122"/>
                <a:ea typeface="Microsoft YaHei" panose="020B0503020204020204" pitchFamily="34" charset="-122"/>
              </a:rPr>
              <a:t>：</a:t>
            </a:r>
          </a:p>
          <a:p>
            <a:pPr lvl="1">
              <a:lnSpc>
                <a:spcPct val="120000"/>
              </a:lnSpc>
              <a:buFont typeface="Calibri" panose="020F0502020204030204" pitchFamily="34" charset="0"/>
              <a:buAutoNum type="arabicPeriod"/>
            </a:pPr>
            <a:r>
              <a:rPr lang="zh-TW" altLang="en-US" dirty="0" smtClean="0">
                <a:latin typeface="Microsoft YaHei" panose="020B0503020204020204" pitchFamily="34" charset="-122"/>
                <a:ea typeface="Microsoft YaHei" panose="020B0503020204020204" pitchFamily="34" charset="-122"/>
              </a:rPr>
              <a:t> </a:t>
            </a:r>
            <a:r>
              <a:rPr lang="en-US" altLang="zh-TW" dirty="0" smtClean="0">
                <a:latin typeface="Microsoft YaHei" panose="020B0503020204020204" pitchFamily="34" charset="-122"/>
                <a:ea typeface="Microsoft YaHei" panose="020B0503020204020204" pitchFamily="34" charset="-122"/>
              </a:rPr>
              <a:t>Individual acceptance of technology about intention or usage</a:t>
            </a:r>
          </a:p>
          <a:p>
            <a:pPr lvl="1">
              <a:lnSpc>
                <a:spcPct val="120000"/>
              </a:lnSpc>
              <a:buFont typeface="Calibri" panose="020F0502020204030204" pitchFamily="34" charset="0"/>
              <a:buAutoNum type="arabicPeriod"/>
            </a:pPr>
            <a:r>
              <a:rPr lang="zh-TW" altLang="en-US" dirty="0" smtClean="0">
                <a:latin typeface="Microsoft YaHei" panose="020B0503020204020204" pitchFamily="34" charset="-122"/>
                <a:ea typeface="Microsoft YaHei" panose="020B0503020204020204" pitchFamily="34" charset="-122"/>
              </a:rPr>
              <a:t> </a:t>
            </a:r>
            <a:r>
              <a:rPr lang="en-US" altLang="zh-TW" dirty="0" smtClean="0">
                <a:latin typeface="Microsoft YaHei" panose="020B0503020204020204" pitchFamily="34" charset="-122"/>
                <a:ea typeface="Microsoft YaHei" panose="020B0503020204020204" pitchFamily="34" charset="-122"/>
              </a:rPr>
              <a:t>Implementation success at the organizational level and task-technology fit</a:t>
            </a:r>
          </a:p>
          <a:p>
            <a:endParaRPr lang="en-US" dirty="0"/>
          </a:p>
        </p:txBody>
      </p:sp>
      <p:grpSp>
        <p:nvGrpSpPr>
          <p:cNvPr id="11" name="组合 16"/>
          <p:cNvGrpSpPr/>
          <p:nvPr/>
        </p:nvGrpSpPr>
        <p:grpSpPr>
          <a:xfrm>
            <a:off x="304437" y="1825624"/>
            <a:ext cx="605211" cy="582255"/>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4" name="组合 16"/>
          <p:cNvGrpSpPr/>
          <p:nvPr/>
        </p:nvGrpSpPr>
        <p:grpSpPr>
          <a:xfrm>
            <a:off x="304437" y="3319102"/>
            <a:ext cx="605211" cy="582255"/>
            <a:chOff x="7460039" y="1375766"/>
            <a:chExt cx="1428337" cy="1424584"/>
          </a:xfrm>
        </p:grpSpPr>
        <p:sp>
          <p:nvSpPr>
            <p:cNvPr id="15" name="等腰三角形 1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6" name="等腰三角形 1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40169217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42504" y="1407266"/>
            <a:ext cx="8761412" cy="4429329"/>
          </a:xfrm>
        </p:spPr>
        <p:txBody>
          <a:bodyPr>
            <a:normAutofit fontScale="92500" lnSpcReduction="20000"/>
          </a:bodyPr>
          <a:lstStyle/>
          <a:p>
            <a:pPr marL="0" indent="0">
              <a:lnSpc>
                <a:spcPct val="110000"/>
              </a:lnSpc>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Definition</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10000"/>
              </a:lnSpc>
              <a:buNone/>
            </a:pPr>
            <a:r>
              <a:rPr lang="en-US" altLang="zh-TW" sz="2400" dirty="0">
                <a:latin typeface="Microsoft YaHei" panose="020B0503020204020204" pitchFamily="34" charset="-122"/>
                <a:ea typeface="Microsoft YaHei" panose="020B0503020204020204" pitchFamily="34" charset="-122"/>
              </a:rPr>
              <a:t>The degree of an individual believes that using the system will help him or her to attain gains in job performance</a:t>
            </a:r>
            <a:r>
              <a:rPr lang="en-US" altLang="zh-TW" dirty="0" smtClean="0">
                <a:latin typeface="Microsoft YaHei" panose="020B0503020204020204" pitchFamily="34" charset="-122"/>
                <a:ea typeface="Microsoft YaHei" panose="020B0503020204020204" pitchFamily="34" charset="-122"/>
              </a:rPr>
              <a:t>.</a:t>
            </a:r>
          </a:p>
          <a:p>
            <a:pPr marL="0" indent="0">
              <a:lnSpc>
                <a:spcPct val="110000"/>
              </a:lnSpc>
              <a:buNone/>
            </a:pPr>
            <a:endParaRPr lang="en-US" altLang="zh-TW" dirty="0" smtClean="0">
              <a:latin typeface="Microsoft YaHei" panose="020B0503020204020204" pitchFamily="34" charset="-122"/>
              <a:ea typeface="Microsoft YaHei" panose="020B0503020204020204" pitchFamily="34" charset="-122"/>
            </a:endParaRPr>
          </a:p>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Constructs</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Perceived usefulness (</a:t>
            </a:r>
            <a:r>
              <a:rPr lang="en-US" altLang="zh-TW" dirty="0">
                <a:latin typeface="Microsoft YaHei" panose="020B0503020204020204" pitchFamily="34" charset="-122"/>
                <a:ea typeface="Microsoft YaHei" panose="020B0503020204020204" pitchFamily="34" charset="-122"/>
              </a:rPr>
              <a:t>TAM/TAM2 &amp; C-TAM-TPB</a:t>
            </a:r>
            <a:r>
              <a:rPr lang="en-US" altLang="zh-TW" sz="2400" dirty="0" smtClean="0">
                <a:latin typeface="Microsoft YaHei" panose="020B0503020204020204" pitchFamily="34" charset="-122"/>
                <a:ea typeface="Microsoft YaHei" panose="020B0503020204020204" pitchFamily="34" charset="-122"/>
              </a:rPr>
              <a:t>)</a:t>
            </a: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Extrinsic motivation (</a:t>
            </a:r>
            <a:r>
              <a:rPr lang="en-US" altLang="zh-TW" dirty="0">
                <a:latin typeface="Microsoft YaHei" panose="020B0503020204020204" pitchFamily="34" charset="-122"/>
                <a:ea typeface="Microsoft YaHei" panose="020B0503020204020204" pitchFamily="34" charset="-122"/>
              </a:rPr>
              <a:t>MM</a:t>
            </a:r>
            <a:r>
              <a:rPr lang="en-US" altLang="zh-TW" sz="2400" dirty="0" smtClean="0">
                <a:latin typeface="Microsoft YaHei" panose="020B0503020204020204" pitchFamily="34" charset="-122"/>
                <a:ea typeface="Microsoft YaHei" panose="020B0503020204020204" pitchFamily="34" charset="-122"/>
              </a:rPr>
              <a:t>)</a:t>
            </a: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Job-fit (</a:t>
            </a:r>
            <a:r>
              <a:rPr lang="en-US" altLang="zh-TW" dirty="0">
                <a:latin typeface="Microsoft YaHei" panose="020B0503020204020204" pitchFamily="34" charset="-122"/>
                <a:ea typeface="Microsoft YaHei" panose="020B0503020204020204" pitchFamily="34" charset="-122"/>
              </a:rPr>
              <a:t>MPCU</a:t>
            </a:r>
            <a:r>
              <a:rPr lang="en-US" altLang="zh-TW" sz="2400" dirty="0" smtClean="0">
                <a:latin typeface="Microsoft YaHei" panose="020B0503020204020204" pitchFamily="34" charset="-122"/>
                <a:ea typeface="Microsoft YaHei" panose="020B0503020204020204" pitchFamily="34" charset="-122"/>
              </a:rPr>
              <a:t>)</a:t>
            </a: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Relative advantage (IDT)</a:t>
            </a: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Outcome expectations (SCT)</a:t>
            </a:r>
          </a:p>
          <a:p>
            <a:pPr marL="0" indent="0">
              <a:lnSpc>
                <a:spcPct val="160000"/>
              </a:lnSpc>
              <a:buNone/>
            </a:pPr>
            <a:endParaRPr lang="en-US" altLang="zh-TW" sz="2400" dirty="0" smtClean="0">
              <a:latin typeface="PMingLiU" panose="02020500000000000000" pitchFamily="18" charset="-120"/>
              <a:ea typeface="PMingLiU" panose="02020500000000000000" pitchFamily="18" charset="-120"/>
            </a:endParaRP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11" name="標題 10"/>
          <p:cNvSpPr>
            <a:spLocks noGrp="1"/>
          </p:cNvSpPr>
          <p:nvPr>
            <p:ph type="title"/>
          </p:nvPr>
        </p:nvSpPr>
        <p:spPr/>
        <p:txBody>
          <a:bodyPr/>
          <a:lstStyle/>
          <a:p>
            <a:endParaRPr lang="zh-TW" altLang="en-US" dirty="0"/>
          </a:p>
        </p:txBody>
      </p:sp>
      <p:sp>
        <p:nvSpPr>
          <p:cNvPr id="12" name="矩形 11"/>
          <p:cNvSpPr/>
          <p:nvPr/>
        </p:nvSpPr>
        <p:spPr>
          <a:xfrm>
            <a:off x="-1"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3" name="组合 16"/>
          <p:cNvGrpSpPr/>
          <p:nvPr/>
        </p:nvGrpSpPr>
        <p:grpSpPr>
          <a:xfrm>
            <a:off x="437032" y="104400"/>
            <a:ext cx="835707" cy="705600"/>
            <a:chOff x="7460039" y="1375766"/>
            <a:chExt cx="1428337" cy="1424584"/>
          </a:xfrm>
        </p:grpSpPr>
        <p:sp>
          <p:nvSpPr>
            <p:cNvPr id="14" name="等腰三角形 1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5" name="等腰三角形 1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6" name="TextBox 76"/>
          <p:cNvSpPr txBox="1"/>
          <p:nvPr/>
        </p:nvSpPr>
        <p:spPr>
          <a:xfrm>
            <a:off x="1346861"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Direct </a:t>
            </a:r>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determinants -</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Performance Expectancy</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8" name="组合 16"/>
          <p:cNvGrpSpPr/>
          <p:nvPr/>
        </p:nvGrpSpPr>
        <p:grpSpPr>
          <a:xfrm>
            <a:off x="611863" y="3128870"/>
            <a:ext cx="605211" cy="582255"/>
            <a:chOff x="7460039" y="1375766"/>
            <a:chExt cx="1428337" cy="1424584"/>
          </a:xfrm>
        </p:grpSpPr>
        <p:sp>
          <p:nvSpPr>
            <p:cNvPr id="19" name="等腰三角形 1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0" name="等腰三角形 1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21" name="组合 16"/>
          <p:cNvGrpSpPr/>
          <p:nvPr/>
        </p:nvGrpSpPr>
        <p:grpSpPr>
          <a:xfrm>
            <a:off x="637293" y="1407266"/>
            <a:ext cx="605211" cy="582255"/>
            <a:chOff x="7460039" y="1375766"/>
            <a:chExt cx="1428337" cy="1424584"/>
          </a:xfrm>
        </p:grpSpPr>
        <p:sp>
          <p:nvSpPr>
            <p:cNvPr id="22" name="等腰三角形 2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3" name="等腰三角形 2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21645171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670135" y="591020"/>
            <a:ext cx="5207374" cy="6266980"/>
          </a:xfrm>
          <a:prstGeom prst="rect">
            <a:avLst/>
          </a:prstGeom>
        </p:spPr>
      </p:pic>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7346" y="116308"/>
            <a:ext cx="5602251" cy="6741692"/>
          </a:xfrm>
        </p:spPr>
      </p:pic>
      <p:pic>
        <p:nvPicPr>
          <p:cNvPr id="5"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0513" y="796609"/>
            <a:ext cx="5602251" cy="6741692"/>
          </a:xfrm>
        </p:spPr>
      </p:pic>
      <p:sp>
        <p:nvSpPr>
          <p:cNvPr id="6" name="矩形 5"/>
          <p:cNvSpPr/>
          <p:nvPr/>
        </p:nvSpPr>
        <p:spPr>
          <a:xfrm>
            <a:off x="-1"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7" name="组合 16"/>
          <p:cNvGrpSpPr/>
          <p:nvPr/>
        </p:nvGrpSpPr>
        <p:grpSpPr>
          <a:xfrm>
            <a:off x="437032" y="104400"/>
            <a:ext cx="835707" cy="705600"/>
            <a:chOff x="7460039" y="1375766"/>
            <a:chExt cx="1428337" cy="1424584"/>
          </a:xfrm>
        </p:grpSpPr>
        <p:sp>
          <p:nvSpPr>
            <p:cNvPr id="8" name="等腰三角形 7"/>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9" name="等腰三角形 8"/>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0" name="TextBox 76"/>
          <p:cNvSpPr txBox="1"/>
          <p:nvPr/>
        </p:nvSpPr>
        <p:spPr>
          <a:xfrm>
            <a:off x="1346861" y="235795"/>
            <a:ext cx="10766582" cy="461665"/>
          </a:xfrm>
          <a:prstGeom prst="rect">
            <a:avLst/>
          </a:prstGeom>
          <a:noFill/>
        </p:spPr>
        <p:txBody>
          <a:bodyPr wrap="square" rtlCol="0">
            <a:spAutoFit/>
          </a:bodyPr>
          <a:lstStyle/>
          <a:p>
            <a:pPr lvl="0"/>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Performance Expectancy: Root Constructs , Definitions , and Scales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11"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46" y="268708"/>
            <a:ext cx="5602251" cy="6741692"/>
          </a:xfrm>
        </p:spPr>
      </p:pic>
      <p:pic>
        <p:nvPicPr>
          <p:cNvPr id="12"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146" y="421108"/>
            <a:ext cx="5602251" cy="6741692"/>
          </a:xfrm>
        </p:spPr>
      </p:pic>
    </p:spTree>
    <p:extLst>
      <p:ext uri="{BB962C8B-B14F-4D97-AF65-F5344CB8AC3E}">
        <p14:creationId xmlns:p14="http://schemas.microsoft.com/office/powerpoint/2010/main" val="6591061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0559" y="105194"/>
            <a:ext cx="6120053" cy="6752806"/>
          </a:xfrm>
        </p:spPr>
      </p:pic>
      <p:pic>
        <p:nvPicPr>
          <p:cNvPr id="3" name="圖片 2"/>
          <p:cNvPicPr>
            <a:picLocks noChangeAspect="1"/>
          </p:cNvPicPr>
          <p:nvPr/>
        </p:nvPicPr>
        <p:blipFill>
          <a:blip r:embed="rId3"/>
          <a:stretch>
            <a:fillRect/>
          </a:stretch>
        </p:blipFill>
        <p:spPr>
          <a:xfrm>
            <a:off x="3140438" y="444036"/>
            <a:ext cx="5811931" cy="6413964"/>
          </a:xfrm>
          <a:prstGeom prst="rect">
            <a:avLst/>
          </a:prstGeom>
        </p:spPr>
      </p:pic>
      <p:sp>
        <p:nvSpPr>
          <p:cNvPr id="6" name="矩形 5"/>
          <p:cNvSpPr/>
          <p:nvPr/>
        </p:nvSpPr>
        <p:spPr>
          <a:xfrm>
            <a:off x="-1"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7" name="组合 16"/>
          <p:cNvGrpSpPr/>
          <p:nvPr/>
        </p:nvGrpSpPr>
        <p:grpSpPr>
          <a:xfrm>
            <a:off x="437032" y="104400"/>
            <a:ext cx="835707" cy="705600"/>
            <a:chOff x="7460039" y="1375766"/>
            <a:chExt cx="1428337" cy="1424584"/>
          </a:xfrm>
        </p:grpSpPr>
        <p:sp>
          <p:nvSpPr>
            <p:cNvPr id="8" name="等腰三角形 7"/>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9" name="等腰三角形 8"/>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0" name="TextBox 76"/>
          <p:cNvSpPr txBox="1"/>
          <p:nvPr/>
        </p:nvSpPr>
        <p:spPr>
          <a:xfrm>
            <a:off x="1346861" y="235795"/>
            <a:ext cx="10766582" cy="461665"/>
          </a:xfrm>
          <a:prstGeom prst="rect">
            <a:avLst/>
          </a:prstGeom>
          <a:noFill/>
        </p:spPr>
        <p:txBody>
          <a:bodyPr wrap="square" rtlCol="0">
            <a:spAutoFit/>
          </a:bodyPr>
          <a:lstStyle/>
          <a:p>
            <a:pPr lvl="0"/>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Performance Expectancy: Root Constructs , Definitions , and Scales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30154396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55128" y="306421"/>
            <a:ext cx="10018713" cy="1752599"/>
          </a:xfrm>
        </p:spPr>
        <p:txBody>
          <a:bodyPr/>
          <a:lstStyle/>
          <a:p>
            <a:r>
              <a:rPr lang="en-US" altLang="zh-TW" b="1" dirty="0">
                <a:solidFill>
                  <a:schemeClr val="tx1"/>
                </a:solidFill>
              </a:rPr>
              <a:t>Performance Expectancy</a:t>
            </a:r>
            <a:endParaRPr lang="zh-TW" altLang="en-US" dirty="0"/>
          </a:p>
        </p:txBody>
      </p:sp>
      <p:sp>
        <p:nvSpPr>
          <p:cNvPr id="3" name="內容版面配置區 2"/>
          <p:cNvSpPr>
            <a:spLocks noGrp="1"/>
          </p:cNvSpPr>
          <p:nvPr>
            <p:ph idx="1"/>
          </p:nvPr>
        </p:nvSpPr>
        <p:spPr>
          <a:xfrm>
            <a:off x="1242504" y="1407266"/>
            <a:ext cx="8761412" cy="4429329"/>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  Gender</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2400" dirty="0" smtClean="0">
                <a:latin typeface="Microsoft YaHei" panose="020B0503020204020204" pitchFamily="34" charset="-122"/>
                <a:ea typeface="Microsoft YaHei" panose="020B0503020204020204" pitchFamily="34" charset="-122"/>
              </a:rPr>
              <a:t>   Men are more salient on task accomplishment.</a:t>
            </a:r>
          </a:p>
          <a:p>
            <a:pPr marL="0" indent="0">
              <a:buNone/>
            </a:pPr>
            <a:endParaRPr lang="en-US" altLang="zh-TW" sz="2400" dirty="0" smtClean="0">
              <a:latin typeface="Microsoft YaHei" panose="020B0503020204020204" pitchFamily="34" charset="-122"/>
              <a:ea typeface="Microsoft YaHei" panose="020B0503020204020204" pitchFamily="34" charset="-122"/>
            </a:endParaRPr>
          </a:p>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  Age</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 ：</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2400" dirty="0" smtClean="0">
                <a:latin typeface="Microsoft YaHei" panose="020B0503020204020204" pitchFamily="34" charset="-122"/>
                <a:ea typeface="Microsoft YaHei" panose="020B0503020204020204" pitchFamily="34" charset="-122"/>
              </a:rPr>
              <a:t>   Younger workers place more importance on extrinsic  </a:t>
            </a:r>
          </a:p>
          <a:p>
            <a:pPr marL="0" indent="0">
              <a:buNone/>
            </a:pPr>
            <a:r>
              <a:rPr lang="en-US" altLang="zh-TW" sz="2400" dirty="0" smtClean="0">
                <a:latin typeface="Microsoft YaHei" panose="020B0503020204020204" pitchFamily="34" charset="-122"/>
                <a:ea typeface="Microsoft YaHei" panose="020B0503020204020204" pitchFamily="34" charset="-122"/>
              </a:rPr>
              <a:t>   rewards.</a:t>
            </a:r>
            <a:endParaRPr lang="en-US" altLang="zh-TW" sz="2400" dirty="0">
              <a:latin typeface="Microsoft YaHei" panose="020B0503020204020204" pitchFamily="34" charset="-122"/>
              <a:ea typeface="Microsoft YaHei" panose="020B0503020204020204" pitchFamily="34" charset="-122"/>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3200" b="1" dirty="0" smtClean="0">
              <a:latin typeface="PMingLiU" panose="02020500000000000000" pitchFamily="18" charset="-120"/>
              <a:ea typeface="PMingLiU" panose="02020500000000000000" pitchFamily="18" charset="-120"/>
            </a:endParaRP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4" name="矩形 3"/>
          <p:cNvSpPr/>
          <p:nvPr/>
        </p:nvSpPr>
        <p:spPr>
          <a:xfrm>
            <a:off x="-1" y="0"/>
            <a:ext cx="12188131" cy="103498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2" y="104400"/>
            <a:ext cx="835707" cy="705600"/>
            <a:chOff x="7460039" y="1375766"/>
            <a:chExt cx="1428337" cy="1424584"/>
          </a:xfrm>
        </p:grpSpPr>
        <p:sp>
          <p:nvSpPr>
            <p:cNvPr id="6" name="等腰三角形 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7" name="等腰三角形 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8" name="TextBox 76"/>
          <p:cNvSpPr txBox="1"/>
          <p:nvPr/>
        </p:nvSpPr>
        <p:spPr>
          <a:xfrm>
            <a:off x="1346861" y="235795"/>
            <a:ext cx="10766582" cy="461665"/>
          </a:xfrm>
          <a:prstGeom prst="rect">
            <a:avLst/>
          </a:prstGeom>
          <a:noFill/>
        </p:spPr>
        <p:txBody>
          <a:bodyPr wrap="square" rtlCol="0">
            <a:spAutoFit/>
          </a:bodyPr>
          <a:lstStyle/>
          <a:p>
            <a:pPr lvl="0"/>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Performance Expectancy: Root Constructs , Definitions , and Scales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9" name="组合 16"/>
          <p:cNvGrpSpPr/>
          <p:nvPr/>
        </p:nvGrpSpPr>
        <p:grpSpPr>
          <a:xfrm>
            <a:off x="820182" y="1350706"/>
            <a:ext cx="605211" cy="582255"/>
            <a:chOff x="7460039" y="1375766"/>
            <a:chExt cx="1428337" cy="1424584"/>
          </a:xfrm>
        </p:grpSpPr>
        <p:sp>
          <p:nvSpPr>
            <p:cNvPr id="10" name="等腰三角形 9"/>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1" name="等腰三角形 10"/>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2" name="组合 16"/>
          <p:cNvGrpSpPr/>
          <p:nvPr/>
        </p:nvGrpSpPr>
        <p:grpSpPr>
          <a:xfrm>
            <a:off x="820182" y="2848329"/>
            <a:ext cx="605211" cy="582255"/>
            <a:chOff x="7460039" y="1375766"/>
            <a:chExt cx="1428337" cy="1424584"/>
          </a:xfrm>
        </p:grpSpPr>
        <p:sp>
          <p:nvSpPr>
            <p:cNvPr id="13" name="等腰三角形 1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4" name="等腰三角形 13"/>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9952425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55128" y="306421"/>
            <a:ext cx="10018713" cy="1752599"/>
          </a:xfrm>
        </p:spPr>
        <p:txBody>
          <a:bodyPr/>
          <a:lstStyle/>
          <a:p>
            <a:r>
              <a:rPr lang="en-US" altLang="zh-TW" b="1" dirty="0">
                <a:solidFill>
                  <a:schemeClr val="tx1"/>
                </a:solidFill>
              </a:rPr>
              <a:t>Performance Expectancy</a:t>
            </a:r>
            <a:endParaRPr lang="zh-TW" altLang="en-US" dirty="0"/>
          </a:p>
        </p:txBody>
      </p:sp>
      <p:sp>
        <p:nvSpPr>
          <p:cNvPr id="3" name="內容版面配置區 2"/>
          <p:cNvSpPr>
            <a:spLocks noGrp="1"/>
          </p:cNvSpPr>
          <p:nvPr>
            <p:ph idx="1"/>
          </p:nvPr>
        </p:nvSpPr>
        <p:spPr>
          <a:xfrm>
            <a:off x="1242503" y="1407266"/>
            <a:ext cx="10231337" cy="4429329"/>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Hypothesis 1</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50000"/>
              </a:lnSpc>
              <a:buNone/>
            </a:pPr>
            <a:r>
              <a:rPr lang="en-US" altLang="zh-TW" sz="2400" dirty="0">
                <a:latin typeface="Microsoft YaHei" panose="020B0503020204020204" pitchFamily="34" charset="-122"/>
                <a:ea typeface="Microsoft YaHei" panose="020B0503020204020204" pitchFamily="34" charset="-122"/>
              </a:rPr>
              <a:t>The influence of performance expectancy on behavioral intention </a:t>
            </a:r>
            <a:r>
              <a:rPr lang="en-US" altLang="zh-TW" sz="2400" dirty="0" smtClean="0">
                <a:latin typeface="Microsoft YaHei" panose="020B0503020204020204" pitchFamily="34" charset="-122"/>
                <a:ea typeface="Microsoft YaHei" panose="020B0503020204020204" pitchFamily="34" charset="-122"/>
              </a:rPr>
              <a:t>will be </a:t>
            </a:r>
            <a:r>
              <a:rPr lang="en-US" altLang="zh-TW" sz="2400" dirty="0">
                <a:latin typeface="Microsoft YaHei" panose="020B0503020204020204" pitchFamily="34" charset="-122"/>
                <a:ea typeface="Microsoft YaHei" panose="020B0503020204020204" pitchFamily="34" charset="-122"/>
              </a:rPr>
              <a:t>moderated by </a:t>
            </a:r>
            <a:r>
              <a:rPr lang="en-US" altLang="zh-TW" sz="2400" dirty="0">
                <a:solidFill>
                  <a:srgbClr val="FF0000"/>
                </a:solidFill>
                <a:latin typeface="Microsoft YaHei" panose="020B0503020204020204" pitchFamily="34" charset="-122"/>
                <a:ea typeface="Microsoft YaHei" panose="020B0503020204020204" pitchFamily="34" charset="-122"/>
              </a:rPr>
              <a:t>gender</a:t>
            </a:r>
            <a:r>
              <a:rPr lang="en-US" altLang="zh-TW" sz="2400" dirty="0">
                <a:latin typeface="Microsoft YaHei" panose="020B0503020204020204" pitchFamily="34" charset="-122"/>
                <a:ea typeface="Microsoft YaHei" panose="020B0503020204020204" pitchFamily="34" charset="-122"/>
              </a:rPr>
              <a:t> and </a:t>
            </a:r>
            <a:r>
              <a:rPr lang="en-US" altLang="zh-TW" sz="2400" dirty="0">
                <a:solidFill>
                  <a:srgbClr val="FF0000"/>
                </a:solidFill>
                <a:latin typeface="Microsoft YaHei" panose="020B0503020204020204" pitchFamily="34" charset="-122"/>
                <a:ea typeface="Microsoft YaHei" panose="020B0503020204020204" pitchFamily="34" charset="-122"/>
              </a:rPr>
              <a:t>age</a:t>
            </a:r>
            <a:r>
              <a:rPr lang="en-US" altLang="zh-TW" sz="2400" dirty="0">
                <a:latin typeface="Microsoft YaHei" panose="020B0503020204020204" pitchFamily="34" charset="-122"/>
                <a:ea typeface="Microsoft YaHei" panose="020B0503020204020204" pitchFamily="34" charset="-122"/>
              </a:rPr>
              <a:t>, such that the effect will be stronger for </a:t>
            </a:r>
            <a:r>
              <a:rPr lang="en-US" altLang="zh-TW" sz="2400" dirty="0">
                <a:solidFill>
                  <a:srgbClr val="FF0000"/>
                </a:solidFill>
                <a:latin typeface="Microsoft YaHei" panose="020B0503020204020204" pitchFamily="34" charset="-122"/>
                <a:ea typeface="Microsoft YaHei" panose="020B0503020204020204" pitchFamily="34" charset="-122"/>
              </a:rPr>
              <a:t>men</a:t>
            </a:r>
            <a:r>
              <a:rPr lang="en-US" altLang="zh-TW" sz="2400" dirty="0">
                <a:latin typeface="Microsoft YaHei" panose="020B0503020204020204" pitchFamily="34" charset="-122"/>
                <a:ea typeface="Microsoft YaHei" panose="020B0503020204020204" pitchFamily="34" charset="-122"/>
              </a:rPr>
              <a:t> and particularly for </a:t>
            </a:r>
            <a:r>
              <a:rPr lang="en-US" altLang="zh-TW" sz="2400" dirty="0">
                <a:solidFill>
                  <a:srgbClr val="FF0000"/>
                </a:solidFill>
                <a:latin typeface="Microsoft YaHei" panose="020B0503020204020204" pitchFamily="34" charset="-122"/>
                <a:ea typeface="Microsoft YaHei" panose="020B0503020204020204" pitchFamily="34" charset="-122"/>
              </a:rPr>
              <a:t>younger men</a:t>
            </a:r>
            <a:r>
              <a:rPr lang="en-US" altLang="zh-TW" sz="2400" dirty="0">
                <a:latin typeface="Microsoft YaHei" panose="020B0503020204020204" pitchFamily="34" charset="-122"/>
                <a:ea typeface="Microsoft YaHei" panose="020B0503020204020204" pitchFamily="34" charset="-122"/>
              </a:rPr>
              <a:t>.</a:t>
            </a:r>
          </a:p>
          <a:p>
            <a:pPr marL="0" indent="0">
              <a:buNone/>
            </a:pPr>
            <a:endParaRPr lang="en-US" altLang="zh-TW" sz="2400" dirty="0" smtClean="0">
              <a:latin typeface="+mn-lt"/>
              <a:ea typeface="PMingLiU" panose="02020500000000000000" pitchFamily="18" charset="-120"/>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3200" b="1" dirty="0" smtClean="0">
              <a:latin typeface="PMingLiU" panose="02020500000000000000" pitchFamily="18" charset="-120"/>
              <a:ea typeface="PMingLiU" panose="02020500000000000000" pitchFamily="18" charset="-120"/>
            </a:endParaRP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7" name="矩形 6"/>
          <p:cNvSpPr/>
          <p:nvPr/>
        </p:nvSpPr>
        <p:spPr>
          <a:xfrm>
            <a:off x="-1" y="-1"/>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8" name="组合 16"/>
          <p:cNvGrpSpPr/>
          <p:nvPr/>
        </p:nvGrpSpPr>
        <p:grpSpPr>
          <a:xfrm>
            <a:off x="437032" y="104400"/>
            <a:ext cx="835707" cy="821988"/>
            <a:chOff x="7460039" y="1375766"/>
            <a:chExt cx="1428337" cy="1424584"/>
          </a:xfrm>
        </p:grpSpPr>
        <p:sp>
          <p:nvSpPr>
            <p:cNvPr id="9" name="等腰三角形 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0" name="等腰三角形 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1" name="TextBox 76"/>
          <p:cNvSpPr txBox="1"/>
          <p:nvPr/>
        </p:nvSpPr>
        <p:spPr>
          <a:xfrm>
            <a:off x="1346861" y="235795"/>
            <a:ext cx="10766582" cy="461665"/>
          </a:xfrm>
          <a:prstGeom prst="rect">
            <a:avLst/>
          </a:prstGeom>
          <a:noFill/>
        </p:spPr>
        <p:txBody>
          <a:bodyPr wrap="square" rtlCol="0">
            <a:spAutoFit/>
          </a:bodyPr>
          <a:lstStyle/>
          <a:p>
            <a:pPr lvl="0"/>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Performance Expectancy: Root Constructs , Definitions , and Scales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2" name="组合 16"/>
          <p:cNvGrpSpPr/>
          <p:nvPr/>
        </p:nvGrpSpPr>
        <p:grpSpPr>
          <a:xfrm>
            <a:off x="602902" y="1407266"/>
            <a:ext cx="605211" cy="582255"/>
            <a:chOff x="7460039" y="1375766"/>
            <a:chExt cx="1428337" cy="1424584"/>
          </a:xfrm>
        </p:grpSpPr>
        <p:sp>
          <p:nvSpPr>
            <p:cNvPr id="13" name="等腰三角形 1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4" name="等腰三角形 13"/>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8970835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26419" y="1528080"/>
            <a:ext cx="9263578" cy="4429329"/>
          </a:xfrm>
        </p:spPr>
        <p:txBody>
          <a:bodyPr>
            <a:normAutofit/>
          </a:bodyPr>
          <a:lstStyle/>
          <a:p>
            <a:pPr marL="0" indent="0">
              <a:lnSpc>
                <a:spcPct val="110000"/>
              </a:lnSpc>
              <a:buNone/>
            </a:pPr>
            <a:r>
              <a:rPr lang="en-US" altLang="zh-TW" sz="3500" b="1" dirty="0">
                <a:solidFill>
                  <a:schemeClr val="accent1">
                    <a:lumMod val="75000"/>
                  </a:schemeClr>
                </a:solidFill>
                <a:latin typeface="Microsoft YaHei" panose="020B0503020204020204" pitchFamily="34" charset="-122"/>
                <a:ea typeface="Microsoft YaHei" panose="020B0503020204020204" pitchFamily="34" charset="-122"/>
              </a:rPr>
              <a:t>Definition</a:t>
            </a:r>
            <a:r>
              <a:rPr lang="zh-TW" altLang="en-US" sz="3500" b="1" dirty="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500" b="1" dirty="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10000"/>
              </a:lnSpc>
              <a:buNone/>
            </a:pPr>
            <a:r>
              <a:rPr lang="en-US" altLang="zh-TW" sz="2600" dirty="0">
                <a:latin typeface="Microsoft YaHei" panose="020B0503020204020204" pitchFamily="34" charset="-122"/>
                <a:ea typeface="Microsoft YaHei" panose="020B0503020204020204" pitchFamily="34" charset="-122"/>
              </a:rPr>
              <a:t>The degree of ease associated with the use of the system.</a:t>
            </a:r>
          </a:p>
          <a:p>
            <a:pPr marL="0" indent="0">
              <a:buNone/>
            </a:pP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Constructs</a:t>
            </a:r>
            <a:r>
              <a:rPr lang="zh-TW" altLang="en-US" sz="3200" b="1" dirty="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a:solidFill>
                <a:schemeClr val="accent1">
                  <a:lumMod val="75000"/>
                </a:schemeClr>
              </a:solidFill>
              <a:latin typeface="Microsoft YaHei" panose="020B0503020204020204" pitchFamily="34" charset="-122"/>
              <a:ea typeface="Microsoft YaHei" panose="020B0503020204020204" pitchFamily="34" charset="-122"/>
            </a:endParaRPr>
          </a:p>
          <a:p>
            <a:pPr marL="457200" indent="-457200">
              <a:buAutoNum type="arabicPeriod"/>
            </a:pPr>
            <a:r>
              <a:rPr lang="en-US" altLang="zh-TW" sz="2400" dirty="0">
                <a:latin typeface="Microsoft YaHei" panose="020B0503020204020204" pitchFamily="34" charset="-122"/>
                <a:ea typeface="Microsoft YaHei" panose="020B0503020204020204" pitchFamily="34" charset="-122"/>
              </a:rPr>
              <a:t>Perceived ease of use (TAM/TAM2)</a:t>
            </a:r>
          </a:p>
          <a:p>
            <a:pPr marL="457200" indent="-457200">
              <a:buAutoNum type="arabicPeriod"/>
            </a:pPr>
            <a:r>
              <a:rPr lang="en-US" altLang="zh-TW" sz="2400" dirty="0">
                <a:latin typeface="Microsoft YaHei" panose="020B0503020204020204" pitchFamily="34" charset="-122"/>
                <a:ea typeface="Microsoft YaHei" panose="020B0503020204020204" pitchFamily="34" charset="-122"/>
              </a:rPr>
              <a:t>Complexity (MPCU)</a:t>
            </a:r>
          </a:p>
          <a:p>
            <a:pPr marL="457200" indent="-457200">
              <a:buAutoNum type="arabicPeriod"/>
            </a:pPr>
            <a:r>
              <a:rPr lang="en-US" altLang="zh-TW" sz="2400" dirty="0">
                <a:latin typeface="Microsoft YaHei" panose="020B0503020204020204" pitchFamily="34" charset="-122"/>
                <a:ea typeface="Microsoft YaHei" panose="020B0503020204020204" pitchFamily="34" charset="-122"/>
              </a:rPr>
              <a:t> Ease of use (IDT)</a:t>
            </a: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23" name="矩形 22"/>
          <p:cNvSpPr/>
          <p:nvPr/>
        </p:nvSpPr>
        <p:spPr>
          <a:xfrm>
            <a:off x="-1" y="-1"/>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24" name="组合 16"/>
          <p:cNvGrpSpPr/>
          <p:nvPr/>
        </p:nvGrpSpPr>
        <p:grpSpPr>
          <a:xfrm>
            <a:off x="437032" y="104400"/>
            <a:ext cx="835707" cy="821988"/>
            <a:chOff x="7460039" y="1375766"/>
            <a:chExt cx="1428337" cy="1424584"/>
          </a:xfrm>
        </p:grpSpPr>
        <p:sp>
          <p:nvSpPr>
            <p:cNvPr id="25" name="等腰三角形 2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6" name="等腰三角形 2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27" name="TextBox 76"/>
          <p:cNvSpPr txBox="1"/>
          <p:nvPr/>
        </p:nvSpPr>
        <p:spPr>
          <a:xfrm>
            <a:off x="1346861"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Direct determinants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Effort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Expectancy</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60" name="组合 16"/>
          <p:cNvGrpSpPr/>
          <p:nvPr/>
        </p:nvGrpSpPr>
        <p:grpSpPr>
          <a:xfrm>
            <a:off x="821208" y="3333986"/>
            <a:ext cx="605211" cy="582255"/>
            <a:chOff x="7460039" y="1375766"/>
            <a:chExt cx="1428337" cy="1424584"/>
          </a:xfrm>
        </p:grpSpPr>
        <p:sp>
          <p:nvSpPr>
            <p:cNvPr id="61" name="等腰三角形 60"/>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62" name="等腰三角形 61"/>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63" name="组合 16"/>
          <p:cNvGrpSpPr/>
          <p:nvPr/>
        </p:nvGrpSpPr>
        <p:grpSpPr>
          <a:xfrm>
            <a:off x="792139" y="1603495"/>
            <a:ext cx="605211" cy="582255"/>
            <a:chOff x="7460039" y="1375766"/>
            <a:chExt cx="1428337" cy="1424584"/>
          </a:xfrm>
        </p:grpSpPr>
        <p:sp>
          <p:nvSpPr>
            <p:cNvPr id="64" name="等腰三角形 6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65" name="等腰三角形 6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40238366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1876" y="447983"/>
            <a:ext cx="6230021" cy="5992235"/>
          </a:xfrm>
        </p:spPr>
      </p:pic>
      <p:pic>
        <p:nvPicPr>
          <p:cNvPr id="3" name="圖片 2"/>
          <p:cNvPicPr>
            <a:picLocks noChangeAspect="1"/>
          </p:cNvPicPr>
          <p:nvPr/>
        </p:nvPicPr>
        <p:blipFill>
          <a:blip r:embed="rId3"/>
          <a:stretch>
            <a:fillRect/>
          </a:stretch>
        </p:blipFill>
        <p:spPr>
          <a:xfrm>
            <a:off x="3082432" y="659519"/>
            <a:ext cx="6230652" cy="6198481"/>
          </a:xfrm>
          <a:prstGeom prst="rect">
            <a:avLst/>
          </a:prstGeom>
        </p:spPr>
      </p:pic>
      <p:sp>
        <p:nvSpPr>
          <p:cNvPr id="5" name="矩形 4"/>
          <p:cNvSpPr/>
          <p:nvPr/>
        </p:nvSpPr>
        <p:spPr>
          <a:xfrm>
            <a:off x="-1" y="-1"/>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7032" y="104400"/>
            <a:ext cx="835707" cy="821988"/>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6861" y="235795"/>
            <a:ext cx="10766582" cy="830997"/>
          </a:xfrm>
          <a:prstGeom prst="rect">
            <a:avLst/>
          </a:prstGeom>
          <a:noFill/>
        </p:spPr>
        <p:txBody>
          <a:bodyPr wrap="square" rtlCol="0">
            <a:spAutoFit/>
          </a:bodyPr>
          <a:lstStyle/>
          <a:p>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Effort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Expectancy</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 Root Constructs , Definitions , and Scales</a:t>
            </a:r>
            <a:endParaRPr lang="zh-CN" altLang="en-US" sz="2400" b="1" dirty="0">
              <a:solidFill>
                <a:srgbClr val="0070C0"/>
              </a:solidFill>
              <a:latin typeface="Microsoft YaHei" panose="020B0503020204020204" pitchFamily="34" charset="-122"/>
              <a:ea typeface="Microsoft YaHei" panose="020B0503020204020204" pitchFamily="34" charset="-122"/>
              <a:cs typeface="+mn-ea"/>
              <a:sym typeface="+mn-lt"/>
            </a:endParaRPr>
          </a:p>
          <a:p>
            <a:pPr lvl="0"/>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41505780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52232" y="1182720"/>
            <a:ext cx="8761412" cy="5168632"/>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Gender</a:t>
            </a:r>
            <a:r>
              <a:rPr lang="zh-TW" altLang="en-US" sz="3200" b="1" dirty="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2400" dirty="0" smtClean="0">
                <a:latin typeface="Microsoft YaHei" panose="020B0503020204020204" pitchFamily="34" charset="-122"/>
                <a:ea typeface="Microsoft YaHei" panose="020B0503020204020204" pitchFamily="34" charset="-122"/>
              </a:rPr>
              <a:t>Constructs will be stronger determinants of individuals` intention for women.</a:t>
            </a:r>
            <a:endParaRPr lang="en-US" altLang="zh-TW" sz="2400" dirty="0">
              <a:latin typeface="Microsoft YaHei" panose="020B0503020204020204" pitchFamily="34" charset="-122"/>
              <a:ea typeface="Microsoft YaHei" panose="020B0503020204020204" pitchFamily="34" charset="-122"/>
            </a:endParaRPr>
          </a:p>
          <a:p>
            <a:pPr marL="0" indent="0">
              <a:buNone/>
            </a:pPr>
            <a:r>
              <a:rPr lang="en-US" altLang="zh-TW" sz="3200" b="1" dirty="0">
                <a:solidFill>
                  <a:schemeClr val="accent1">
                    <a:lumMod val="75000"/>
                  </a:schemeClr>
                </a:solidFill>
                <a:latin typeface="Microsoft YaHei" panose="020B0503020204020204" pitchFamily="34" charset="-122"/>
                <a:ea typeface="Microsoft YaHei" panose="020B0503020204020204" pitchFamily="34" charset="-122"/>
              </a:rPr>
              <a:t>Age</a:t>
            </a:r>
            <a:r>
              <a:rPr lang="zh-TW" altLang="en-US" sz="3200" b="1" dirty="0">
                <a:solidFill>
                  <a:schemeClr val="accent1">
                    <a:lumMod val="75000"/>
                  </a:schemeClr>
                </a:solidFill>
                <a:latin typeface="Microsoft YaHei" panose="020B0503020204020204" pitchFamily="34" charset="-122"/>
                <a:ea typeface="Microsoft YaHei" panose="020B0503020204020204" pitchFamily="34" charset="-122"/>
              </a:rPr>
              <a:t> ：</a:t>
            </a:r>
            <a:endParaRPr lang="en-US" altLang="zh-TW" sz="3200" b="1" dirty="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2400" dirty="0">
                <a:latin typeface="Microsoft YaHei" panose="020B0503020204020204" pitchFamily="34" charset="-122"/>
                <a:ea typeface="Microsoft YaHei" panose="020B0503020204020204" pitchFamily="34" charset="-122"/>
              </a:rPr>
              <a:t>Constructs will be stronger determinants of individuals` intention for </a:t>
            </a:r>
            <a:r>
              <a:rPr lang="en-US" altLang="zh-TW" sz="2400" dirty="0" smtClean="0">
                <a:latin typeface="Microsoft YaHei" panose="020B0503020204020204" pitchFamily="34" charset="-122"/>
                <a:ea typeface="Microsoft YaHei" panose="020B0503020204020204" pitchFamily="34" charset="-122"/>
              </a:rPr>
              <a:t>older workers.</a:t>
            </a:r>
          </a:p>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Experience</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2400" dirty="0">
                <a:latin typeface="Microsoft YaHei" panose="020B0503020204020204" pitchFamily="34" charset="-122"/>
                <a:ea typeface="Microsoft YaHei" panose="020B0503020204020204" pitchFamily="34" charset="-122"/>
              </a:rPr>
              <a:t>Constructs will be </a:t>
            </a:r>
            <a:r>
              <a:rPr lang="en-US" altLang="zh-TW" sz="2400" dirty="0" smtClean="0">
                <a:latin typeface="Microsoft YaHei" panose="020B0503020204020204" pitchFamily="34" charset="-122"/>
                <a:ea typeface="Microsoft YaHei" panose="020B0503020204020204" pitchFamily="34" charset="-122"/>
              </a:rPr>
              <a:t>more significant only during the first time periods.</a:t>
            </a:r>
            <a:endParaRPr lang="en-US" altLang="zh-TW" sz="2400" dirty="0">
              <a:latin typeface="Microsoft YaHei" panose="020B0503020204020204" pitchFamily="34" charset="-122"/>
              <a:ea typeface="Microsoft YaHei" panose="020B0503020204020204" pitchFamily="34" charset="-122"/>
            </a:endParaRPr>
          </a:p>
          <a:p>
            <a:pPr marL="0" indent="0">
              <a:buNone/>
            </a:pPr>
            <a:endParaRPr lang="en-US" altLang="zh-TW" sz="2400" dirty="0" smtClean="0">
              <a:ea typeface="PMingLiU" panose="02020500000000000000" pitchFamily="18" charset="-120"/>
            </a:endParaRPr>
          </a:p>
          <a:p>
            <a:pPr marL="0" indent="0">
              <a:buNone/>
            </a:pPr>
            <a:endParaRPr lang="en-US" altLang="zh-TW" sz="2400" dirty="0" smtClean="0">
              <a:ea typeface="PMingLiU" panose="02020500000000000000" pitchFamily="18" charset="-120"/>
            </a:endParaRPr>
          </a:p>
          <a:p>
            <a:pPr marL="0" indent="0">
              <a:buNone/>
            </a:pPr>
            <a:endParaRPr lang="en-US" altLang="zh-TW" sz="2400" dirty="0" smtClean="0">
              <a:ea typeface="PMingLiU" panose="02020500000000000000" pitchFamily="18" charset="-120"/>
            </a:endParaRPr>
          </a:p>
          <a:p>
            <a:pPr marL="0" indent="0">
              <a:buNone/>
            </a:pPr>
            <a:endParaRPr lang="en-US" altLang="zh-TW" sz="2400" dirty="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10" name="標題 9"/>
          <p:cNvSpPr>
            <a:spLocks noGrp="1"/>
          </p:cNvSpPr>
          <p:nvPr>
            <p:ph type="title"/>
          </p:nvPr>
        </p:nvSpPr>
        <p:spPr/>
        <p:txBody>
          <a:bodyPr/>
          <a:lstStyle/>
          <a:p>
            <a:endParaRPr lang="zh-TW" altLang="en-US"/>
          </a:p>
        </p:txBody>
      </p:sp>
      <p:sp>
        <p:nvSpPr>
          <p:cNvPr id="11" name="矩形 10"/>
          <p:cNvSpPr/>
          <p:nvPr/>
        </p:nvSpPr>
        <p:spPr>
          <a:xfrm>
            <a:off x="-1" y="-1"/>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2" name="组合 16"/>
          <p:cNvGrpSpPr/>
          <p:nvPr/>
        </p:nvGrpSpPr>
        <p:grpSpPr>
          <a:xfrm>
            <a:off x="437032" y="104400"/>
            <a:ext cx="835707" cy="821988"/>
            <a:chOff x="7460039" y="1375766"/>
            <a:chExt cx="1428337" cy="1424584"/>
          </a:xfrm>
        </p:grpSpPr>
        <p:sp>
          <p:nvSpPr>
            <p:cNvPr id="13" name="等腰三角形 1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4" name="等腰三角形 13"/>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5" name="TextBox 76"/>
          <p:cNvSpPr txBox="1"/>
          <p:nvPr/>
        </p:nvSpPr>
        <p:spPr>
          <a:xfrm>
            <a:off x="1346861"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Direct </a:t>
            </a:r>
            <a:r>
              <a:rPr lang="en-US" altLang="zh-CN" sz="2400" b="1" dirty="0" smtClean="0">
                <a:solidFill>
                  <a:srgbClr val="0070C0"/>
                </a:solidFill>
                <a:latin typeface="Microsoft YaHei" panose="020B0503020204020204" pitchFamily="34" charset="-122"/>
                <a:ea typeface="Microsoft YaHei" panose="020B0503020204020204" pitchFamily="34" charset="-122"/>
                <a:cs typeface="+mn-ea"/>
                <a:sym typeface="+mn-lt"/>
              </a:rPr>
              <a:t>determinants</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Effort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Expectancy</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6" name="组合 16"/>
          <p:cNvGrpSpPr/>
          <p:nvPr/>
        </p:nvGrpSpPr>
        <p:grpSpPr>
          <a:xfrm>
            <a:off x="536612" y="1096553"/>
            <a:ext cx="605211" cy="582255"/>
            <a:chOff x="7460039" y="1375766"/>
            <a:chExt cx="1428337" cy="1424584"/>
          </a:xfrm>
        </p:grpSpPr>
        <p:sp>
          <p:nvSpPr>
            <p:cNvPr id="17" name="等腰三角形 1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8" name="等腰三角形 1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9" name="组合 16"/>
          <p:cNvGrpSpPr/>
          <p:nvPr/>
        </p:nvGrpSpPr>
        <p:grpSpPr>
          <a:xfrm>
            <a:off x="536612" y="2502717"/>
            <a:ext cx="605211" cy="582255"/>
            <a:chOff x="7460039" y="1375766"/>
            <a:chExt cx="1428337" cy="1424584"/>
          </a:xfrm>
        </p:grpSpPr>
        <p:sp>
          <p:nvSpPr>
            <p:cNvPr id="20" name="等腰三角形 19"/>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1" name="等腰三角形 20"/>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22" name="组合 16"/>
          <p:cNvGrpSpPr/>
          <p:nvPr/>
        </p:nvGrpSpPr>
        <p:grpSpPr>
          <a:xfrm>
            <a:off x="536612" y="3903518"/>
            <a:ext cx="605211" cy="582255"/>
            <a:chOff x="7460039" y="1375766"/>
            <a:chExt cx="1428337" cy="1424584"/>
          </a:xfrm>
        </p:grpSpPr>
        <p:sp>
          <p:nvSpPr>
            <p:cNvPr id="23" name="等腰三角形 2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4" name="等腰三角形 23"/>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2392046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42503" y="1407266"/>
            <a:ext cx="10163929" cy="4429329"/>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Hypothesis 2</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50000"/>
              </a:lnSpc>
              <a:buNone/>
            </a:pPr>
            <a:r>
              <a:rPr lang="en-US" altLang="zh-TW" sz="2400" dirty="0">
                <a:latin typeface="Microsoft YaHei" panose="020B0503020204020204" pitchFamily="34" charset="-122"/>
                <a:ea typeface="Microsoft YaHei" panose="020B0503020204020204" pitchFamily="34" charset="-122"/>
              </a:rPr>
              <a:t>The influence of effort </a:t>
            </a:r>
            <a:r>
              <a:rPr lang="en-US" altLang="zh-TW" sz="2400" dirty="0" smtClean="0">
                <a:latin typeface="Microsoft YaHei" panose="020B0503020204020204" pitchFamily="34" charset="-122"/>
                <a:ea typeface="Microsoft YaHei" panose="020B0503020204020204" pitchFamily="34" charset="-122"/>
              </a:rPr>
              <a:t>expectancy on </a:t>
            </a:r>
            <a:r>
              <a:rPr lang="en-US" altLang="zh-TW" sz="2400" dirty="0">
                <a:latin typeface="Microsoft YaHei" panose="020B0503020204020204" pitchFamily="34" charset="-122"/>
                <a:ea typeface="Microsoft YaHei" panose="020B0503020204020204" pitchFamily="34" charset="-122"/>
              </a:rPr>
              <a:t>behavioral intention will be moderated by </a:t>
            </a:r>
            <a:r>
              <a:rPr lang="en-US" altLang="zh-TW" sz="2400" dirty="0">
                <a:solidFill>
                  <a:srgbClr val="FF0000"/>
                </a:solidFill>
                <a:latin typeface="Microsoft YaHei" panose="020B0503020204020204" pitchFamily="34" charset="-122"/>
                <a:ea typeface="Microsoft YaHei" panose="020B0503020204020204" pitchFamily="34" charset="-122"/>
              </a:rPr>
              <a:t>gender</a:t>
            </a:r>
            <a:r>
              <a:rPr lang="en-US" altLang="zh-TW" sz="2400" dirty="0">
                <a:latin typeface="Microsoft YaHei" panose="020B0503020204020204" pitchFamily="34" charset="-122"/>
                <a:ea typeface="Microsoft YaHei" panose="020B0503020204020204" pitchFamily="34" charset="-122"/>
              </a:rPr>
              <a:t>, </a:t>
            </a:r>
            <a:r>
              <a:rPr lang="en-US" altLang="zh-TW" sz="2400" dirty="0">
                <a:solidFill>
                  <a:srgbClr val="FF0000"/>
                </a:solidFill>
                <a:latin typeface="Microsoft YaHei" panose="020B0503020204020204" pitchFamily="34" charset="-122"/>
                <a:ea typeface="Microsoft YaHei" panose="020B0503020204020204" pitchFamily="34" charset="-122"/>
              </a:rPr>
              <a:t>age</a:t>
            </a:r>
            <a:r>
              <a:rPr lang="en-US" altLang="zh-TW" sz="2400" dirty="0">
                <a:latin typeface="Microsoft YaHei" panose="020B0503020204020204" pitchFamily="34" charset="-122"/>
                <a:ea typeface="Microsoft YaHei" panose="020B0503020204020204" pitchFamily="34" charset="-122"/>
              </a:rPr>
              <a:t>, and </a:t>
            </a:r>
            <a:r>
              <a:rPr lang="en-US" altLang="zh-TW" sz="2400" dirty="0">
                <a:solidFill>
                  <a:srgbClr val="FF0000"/>
                </a:solidFill>
                <a:latin typeface="Microsoft YaHei" panose="020B0503020204020204" pitchFamily="34" charset="-122"/>
                <a:ea typeface="Microsoft YaHei" panose="020B0503020204020204" pitchFamily="34" charset="-122"/>
              </a:rPr>
              <a:t>experience</a:t>
            </a:r>
            <a:r>
              <a:rPr lang="en-US" altLang="zh-TW" sz="2400" dirty="0">
                <a:latin typeface="Microsoft YaHei" panose="020B0503020204020204" pitchFamily="34" charset="-122"/>
                <a:ea typeface="Microsoft YaHei" panose="020B0503020204020204" pitchFamily="34" charset="-122"/>
              </a:rPr>
              <a:t>, such that the effect will be stronger for </a:t>
            </a:r>
            <a:r>
              <a:rPr lang="en-US" altLang="zh-TW" sz="2400" dirty="0">
                <a:solidFill>
                  <a:srgbClr val="FF0000"/>
                </a:solidFill>
                <a:latin typeface="Microsoft YaHei" panose="020B0503020204020204" pitchFamily="34" charset="-122"/>
                <a:ea typeface="Microsoft YaHei" panose="020B0503020204020204" pitchFamily="34" charset="-122"/>
              </a:rPr>
              <a:t>women</a:t>
            </a:r>
            <a:r>
              <a:rPr lang="en-US" altLang="zh-TW" sz="2400" dirty="0">
                <a:latin typeface="Microsoft YaHei" panose="020B0503020204020204" pitchFamily="34" charset="-122"/>
                <a:ea typeface="Microsoft YaHei" panose="020B0503020204020204" pitchFamily="34" charset="-122"/>
              </a:rPr>
              <a:t>, particularly </a:t>
            </a:r>
            <a:r>
              <a:rPr lang="en-US" altLang="zh-TW" sz="2400" dirty="0" smtClean="0">
                <a:solidFill>
                  <a:srgbClr val="FF0000"/>
                </a:solidFill>
                <a:latin typeface="Microsoft YaHei" panose="020B0503020204020204" pitchFamily="34" charset="-122"/>
                <a:ea typeface="Microsoft YaHei" panose="020B0503020204020204" pitchFamily="34" charset="-122"/>
              </a:rPr>
              <a:t>older </a:t>
            </a:r>
            <a:r>
              <a:rPr lang="en-US" altLang="zh-TW" sz="2400" dirty="0">
                <a:solidFill>
                  <a:srgbClr val="FF0000"/>
                </a:solidFill>
                <a:latin typeface="Microsoft YaHei" panose="020B0503020204020204" pitchFamily="34" charset="-122"/>
                <a:ea typeface="Microsoft YaHei" panose="020B0503020204020204" pitchFamily="34" charset="-122"/>
              </a:rPr>
              <a:t>women</a:t>
            </a:r>
            <a:r>
              <a:rPr lang="en-US" altLang="zh-TW" sz="2400" dirty="0">
                <a:latin typeface="Microsoft YaHei" panose="020B0503020204020204" pitchFamily="34" charset="-122"/>
                <a:ea typeface="Microsoft YaHei" panose="020B0503020204020204" pitchFamily="34" charset="-122"/>
              </a:rPr>
              <a:t>, and particularly at </a:t>
            </a:r>
            <a:r>
              <a:rPr lang="en-US" altLang="zh-TW" sz="2400" dirty="0">
                <a:solidFill>
                  <a:srgbClr val="FF0000"/>
                </a:solidFill>
                <a:latin typeface="Microsoft YaHei" panose="020B0503020204020204" pitchFamily="34" charset="-122"/>
                <a:ea typeface="Microsoft YaHei" panose="020B0503020204020204" pitchFamily="34" charset="-122"/>
              </a:rPr>
              <a:t>early stages of experience</a:t>
            </a:r>
            <a:r>
              <a:rPr lang="en-US" altLang="zh-TW" sz="2400" dirty="0">
                <a:latin typeface="Microsoft YaHei" panose="020B0503020204020204" pitchFamily="34" charset="-122"/>
                <a:ea typeface="Microsoft YaHei" panose="020B0503020204020204" pitchFamily="34" charset="-122"/>
              </a:rPr>
              <a:t>.</a:t>
            </a:r>
          </a:p>
          <a:p>
            <a:pPr marL="0" indent="0">
              <a:buNone/>
            </a:pPr>
            <a:endParaRPr lang="en-US" altLang="zh-TW" sz="2400" dirty="0" smtClean="0">
              <a:latin typeface="+mn-lt"/>
              <a:ea typeface="PMingLiU" panose="02020500000000000000" pitchFamily="18" charset="-120"/>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3200" b="1" dirty="0" smtClean="0">
              <a:latin typeface="PMingLiU" panose="02020500000000000000" pitchFamily="18" charset="-120"/>
              <a:ea typeface="PMingLiU" panose="02020500000000000000" pitchFamily="18" charset="-120"/>
            </a:endParaRP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9" name="標題 8"/>
          <p:cNvSpPr>
            <a:spLocks noGrp="1"/>
          </p:cNvSpPr>
          <p:nvPr>
            <p:ph type="title"/>
          </p:nvPr>
        </p:nvSpPr>
        <p:spPr/>
        <p:txBody>
          <a:bodyPr/>
          <a:lstStyle/>
          <a:p>
            <a:endParaRPr lang="zh-TW" altLang="en-US"/>
          </a:p>
        </p:txBody>
      </p:sp>
      <p:sp>
        <p:nvSpPr>
          <p:cNvPr id="10" name="矩形 9"/>
          <p:cNvSpPr/>
          <p:nvPr/>
        </p:nvSpPr>
        <p:spPr>
          <a:xfrm>
            <a:off x="-1" y="-1"/>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37032" y="104400"/>
            <a:ext cx="835707" cy="821988"/>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346861"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Direct determinants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Effort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Expectancy</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5" name="组合 16"/>
          <p:cNvGrpSpPr/>
          <p:nvPr/>
        </p:nvGrpSpPr>
        <p:grpSpPr>
          <a:xfrm>
            <a:off x="536612" y="1407266"/>
            <a:ext cx="605211" cy="582255"/>
            <a:chOff x="7460039" y="1375766"/>
            <a:chExt cx="1428337" cy="1424584"/>
          </a:xfrm>
        </p:grpSpPr>
        <p:sp>
          <p:nvSpPr>
            <p:cNvPr id="16" name="等腰三角形 1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7" name="等腰三角形 1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15213917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42504" y="1407266"/>
            <a:ext cx="9087202" cy="4429329"/>
          </a:xfrm>
        </p:spPr>
        <p:txBody>
          <a:bodyPr>
            <a:normAutofit/>
          </a:bodyPr>
          <a:lstStyle/>
          <a:p>
            <a:pPr marL="0" indent="0">
              <a:lnSpc>
                <a:spcPct val="110000"/>
              </a:lnSpc>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Definition</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10000"/>
              </a:lnSpc>
              <a:buNone/>
            </a:pPr>
            <a:r>
              <a:rPr lang="en-US" altLang="zh-TW" sz="2400" dirty="0">
                <a:latin typeface="Microsoft YaHei" panose="020B0503020204020204" pitchFamily="34" charset="-122"/>
                <a:ea typeface="Microsoft YaHei" panose="020B0503020204020204" pitchFamily="34" charset="-122"/>
              </a:rPr>
              <a:t>The degree of an individual </a:t>
            </a:r>
            <a:r>
              <a:rPr lang="en-US" altLang="zh-TW" sz="2400" dirty="0" smtClean="0">
                <a:latin typeface="Microsoft YaHei" panose="020B0503020204020204" pitchFamily="34" charset="-122"/>
                <a:ea typeface="Microsoft YaHei" panose="020B0503020204020204" pitchFamily="34" charset="-122"/>
              </a:rPr>
              <a:t>perceives that important others believe he or she should use the new system.</a:t>
            </a:r>
            <a:endParaRPr lang="en-US" altLang="zh-TW" dirty="0" smtClean="0">
              <a:latin typeface="Microsoft YaHei" panose="020B0503020204020204" pitchFamily="34" charset="-122"/>
              <a:ea typeface="Microsoft YaHei" panose="020B0503020204020204" pitchFamily="34" charset="-122"/>
            </a:endParaRPr>
          </a:p>
          <a:p>
            <a:pPr marL="0" indent="0">
              <a:buNone/>
            </a:pP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Constructs</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Subjective norm (TRA, TAM2, TPB/DTPB, and C-TAM-TPB)</a:t>
            </a: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Social factors (MPCU)</a:t>
            </a: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Image (IDT)</a:t>
            </a: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9" name="標題 8"/>
          <p:cNvSpPr>
            <a:spLocks noGrp="1"/>
          </p:cNvSpPr>
          <p:nvPr>
            <p:ph type="title"/>
          </p:nvPr>
        </p:nvSpPr>
        <p:spPr/>
        <p:txBody>
          <a:bodyPr/>
          <a:lstStyle/>
          <a:p>
            <a:endParaRPr lang="zh-TW" altLang="en-US"/>
          </a:p>
        </p:txBody>
      </p:sp>
      <p:sp>
        <p:nvSpPr>
          <p:cNvPr id="10" name="矩形 9"/>
          <p:cNvSpPr/>
          <p:nvPr/>
        </p:nvSpPr>
        <p:spPr>
          <a:xfrm>
            <a:off x="3869"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40902" y="104401"/>
            <a:ext cx="835707" cy="821988"/>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350731" y="235796"/>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Direct determinants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Social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Influence</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5" name="组合 16"/>
          <p:cNvGrpSpPr/>
          <p:nvPr/>
        </p:nvGrpSpPr>
        <p:grpSpPr>
          <a:xfrm>
            <a:off x="540482" y="1391085"/>
            <a:ext cx="605211" cy="582255"/>
            <a:chOff x="7460039" y="1375766"/>
            <a:chExt cx="1428337" cy="1424584"/>
          </a:xfrm>
        </p:grpSpPr>
        <p:sp>
          <p:nvSpPr>
            <p:cNvPr id="16" name="等腰三角形 1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7" name="等腰三角形 1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8" name="组合 16"/>
          <p:cNvGrpSpPr/>
          <p:nvPr/>
        </p:nvGrpSpPr>
        <p:grpSpPr>
          <a:xfrm>
            <a:off x="540481" y="3486154"/>
            <a:ext cx="605211" cy="582255"/>
            <a:chOff x="7460039" y="1375766"/>
            <a:chExt cx="1428337" cy="1424584"/>
          </a:xfrm>
        </p:grpSpPr>
        <p:sp>
          <p:nvSpPr>
            <p:cNvPr id="19" name="等腰三角形 1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0" name="等腰三角形 1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39238729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CD45E-170B-354A-93F3-5050A4F0383B}"/>
              </a:ext>
            </a:extLst>
          </p:cNvPr>
          <p:cNvSpPr>
            <a:spLocks noGrp="1"/>
          </p:cNvSpPr>
          <p:nvPr>
            <p:ph type="title"/>
          </p:nvPr>
        </p:nvSpPr>
        <p:spPr/>
        <p:txBody>
          <a:bodyPr/>
          <a:lstStyle/>
          <a:p>
            <a:r>
              <a:rPr lang="en-US" dirty="0"/>
              <a:t>Description of Models and Constructs</a:t>
            </a:r>
          </a:p>
        </p:txBody>
      </p:sp>
      <p:sp>
        <p:nvSpPr>
          <p:cNvPr id="3" name="Content Placeholder 2">
            <a:extLst>
              <a:ext uri="{FF2B5EF4-FFF2-40B4-BE49-F238E27FC236}">
                <a16:creationId xmlns:a16="http://schemas.microsoft.com/office/drawing/2014/main" id="{4056E09F-94AA-DE44-BA07-EFFAA5DC7DC5}"/>
              </a:ext>
            </a:extLst>
          </p:cNvPr>
          <p:cNvSpPr>
            <a:spLocks noGrp="1"/>
          </p:cNvSpPr>
          <p:nvPr>
            <p:ph idx="1"/>
          </p:nvPr>
        </p:nvSpPr>
        <p:spPr/>
        <p:txBody>
          <a:bodyPr/>
          <a:lstStyle/>
          <a:p>
            <a:pPr marL="0" indent="0">
              <a:lnSpc>
                <a:spcPct val="120000"/>
              </a:lnSpc>
              <a:buNone/>
            </a:pPr>
            <a:endParaRPr lang="en-US" altLang="zh-TW" dirty="0"/>
          </a:p>
        </p:txBody>
      </p:sp>
      <p:grpSp>
        <p:nvGrpSpPr>
          <p:cNvPr id="6" name="Group 5">
            <a:extLst>
              <a:ext uri="{FF2B5EF4-FFF2-40B4-BE49-F238E27FC236}">
                <a16:creationId xmlns:a16="http://schemas.microsoft.com/office/drawing/2014/main" id="{6D614DB2-A108-C242-9A6C-A29C15DE9056}"/>
              </a:ext>
            </a:extLst>
          </p:cNvPr>
          <p:cNvGrpSpPr/>
          <p:nvPr/>
        </p:nvGrpSpPr>
        <p:grpSpPr>
          <a:xfrm>
            <a:off x="2160362" y="4001294"/>
            <a:ext cx="7570855" cy="1895360"/>
            <a:chOff x="1694776" y="3874226"/>
            <a:chExt cx="7570855" cy="1895360"/>
          </a:xfrm>
        </p:grpSpPr>
        <p:pic>
          <p:nvPicPr>
            <p:cNvPr id="4" name="Content Placeholder 4">
              <a:extLst>
                <a:ext uri="{FF2B5EF4-FFF2-40B4-BE49-F238E27FC236}">
                  <a16:creationId xmlns:a16="http://schemas.microsoft.com/office/drawing/2014/main" id="{837A894E-DD92-3F4F-B86A-CE4BA384F4DE}"/>
                </a:ext>
              </a:extLst>
            </p:cNvPr>
            <p:cNvPicPr>
              <a:picLocks noChangeAspect="1"/>
            </p:cNvPicPr>
            <p:nvPr/>
          </p:nvPicPr>
          <p:blipFill rotWithShape="1">
            <a:blip r:embed="rId3"/>
            <a:srcRect l="882" t="3666" r="529" b="19482"/>
            <a:stretch/>
          </p:blipFill>
          <p:spPr>
            <a:xfrm>
              <a:off x="1779995" y="3874226"/>
              <a:ext cx="7099300" cy="1581150"/>
            </a:xfrm>
            <a:prstGeom prst="rect">
              <a:avLst/>
            </a:prstGeom>
          </p:spPr>
        </p:pic>
        <p:sp>
          <p:nvSpPr>
            <p:cNvPr id="5" name="TextBox 4">
              <a:extLst>
                <a:ext uri="{FF2B5EF4-FFF2-40B4-BE49-F238E27FC236}">
                  <a16:creationId xmlns:a16="http://schemas.microsoft.com/office/drawing/2014/main" id="{823BDCBB-5FDF-D249-8F7B-47308AB6B190}"/>
                </a:ext>
              </a:extLst>
            </p:cNvPr>
            <p:cNvSpPr txBox="1"/>
            <p:nvPr/>
          </p:nvSpPr>
          <p:spPr>
            <a:xfrm>
              <a:off x="1694776" y="5369476"/>
              <a:ext cx="7570855" cy="400110"/>
            </a:xfrm>
            <a:prstGeom prst="rect">
              <a:avLst/>
            </a:prstGeom>
            <a:noFill/>
          </p:spPr>
          <p:txBody>
            <a:bodyPr wrap="none" rtlCol="0">
              <a:spAutoFit/>
            </a:bodyPr>
            <a:lstStyle/>
            <a:p>
              <a:r>
                <a:rPr lang="en-US" altLang="zh-TW" sz="2000" dirty="0">
                  <a:latin typeface="Microsoft YaHei" panose="020B0503020204020204" pitchFamily="34" charset="-122"/>
                  <a:ea typeface="Microsoft YaHei" panose="020B0503020204020204" pitchFamily="34" charset="-122"/>
                </a:rPr>
                <a:t>Figure</a:t>
              </a:r>
              <a:r>
                <a:rPr lang="zh-TW" altLang="en-US" sz="2000" dirty="0">
                  <a:latin typeface="Microsoft YaHei" panose="020B0503020204020204" pitchFamily="34" charset="-122"/>
                  <a:ea typeface="Microsoft YaHei" panose="020B0503020204020204" pitchFamily="34" charset="-122"/>
                </a:rPr>
                <a:t> </a:t>
              </a:r>
              <a:r>
                <a:rPr lang="en-US" altLang="zh-TW" sz="2000" dirty="0">
                  <a:latin typeface="Microsoft YaHei" panose="020B0503020204020204" pitchFamily="34" charset="-122"/>
                  <a:ea typeface="Microsoft YaHei" panose="020B0503020204020204" pitchFamily="34" charset="-122"/>
                </a:rPr>
                <a:t>1.</a:t>
              </a:r>
              <a:r>
                <a:rPr lang="zh-TW" altLang="en-US" sz="2000" dirty="0">
                  <a:latin typeface="Microsoft YaHei" panose="020B0503020204020204" pitchFamily="34" charset="-122"/>
                  <a:ea typeface="Microsoft YaHei" panose="020B0503020204020204" pitchFamily="34" charset="-122"/>
                </a:rPr>
                <a:t> </a:t>
              </a:r>
              <a:r>
                <a:rPr lang="en-US" altLang="zh-TW" sz="2000" dirty="0">
                  <a:latin typeface="Microsoft YaHei" panose="020B0503020204020204" pitchFamily="34" charset="-122"/>
                  <a:ea typeface="Microsoft YaHei" panose="020B0503020204020204" pitchFamily="34" charset="-122"/>
                </a:rPr>
                <a:t>Basic</a:t>
              </a:r>
              <a:r>
                <a:rPr lang="zh-TW" altLang="en-US" sz="2000" dirty="0">
                  <a:latin typeface="Microsoft YaHei" panose="020B0503020204020204" pitchFamily="34" charset="-122"/>
                  <a:ea typeface="Microsoft YaHei" panose="020B0503020204020204" pitchFamily="34" charset="-122"/>
                </a:rPr>
                <a:t> </a:t>
              </a:r>
              <a:r>
                <a:rPr lang="en-US" altLang="zh-TW" sz="2000" dirty="0">
                  <a:latin typeface="Microsoft YaHei" panose="020B0503020204020204" pitchFamily="34" charset="-122"/>
                  <a:ea typeface="Microsoft YaHei" panose="020B0503020204020204" pitchFamily="34" charset="-122"/>
                </a:rPr>
                <a:t>Concept</a:t>
              </a:r>
              <a:r>
                <a:rPr lang="zh-TW" altLang="en-US" sz="2000" dirty="0">
                  <a:latin typeface="Microsoft YaHei" panose="020B0503020204020204" pitchFamily="34" charset="-122"/>
                  <a:ea typeface="Microsoft YaHei" panose="020B0503020204020204" pitchFamily="34" charset="-122"/>
                </a:rPr>
                <a:t> </a:t>
              </a:r>
              <a:r>
                <a:rPr lang="en-US" altLang="zh-TW" sz="2000" dirty="0">
                  <a:latin typeface="Microsoft YaHei" panose="020B0503020204020204" pitchFamily="34" charset="-122"/>
                  <a:ea typeface="Microsoft YaHei" panose="020B0503020204020204" pitchFamily="34" charset="-122"/>
                </a:rPr>
                <a:t>Underlying</a:t>
              </a:r>
              <a:r>
                <a:rPr lang="zh-TW" altLang="en-US" sz="2000" dirty="0">
                  <a:latin typeface="Microsoft YaHei" panose="020B0503020204020204" pitchFamily="34" charset="-122"/>
                  <a:ea typeface="Microsoft YaHei" panose="020B0503020204020204" pitchFamily="34" charset="-122"/>
                </a:rPr>
                <a:t> </a:t>
              </a:r>
              <a:r>
                <a:rPr lang="en-US" altLang="zh-TW" sz="2000" dirty="0">
                  <a:latin typeface="Microsoft YaHei" panose="020B0503020204020204" pitchFamily="34" charset="-122"/>
                  <a:ea typeface="Microsoft YaHei" panose="020B0503020204020204" pitchFamily="34" charset="-122"/>
                </a:rPr>
                <a:t>User</a:t>
              </a:r>
              <a:r>
                <a:rPr lang="zh-TW" altLang="en-US" sz="2000" dirty="0">
                  <a:latin typeface="Microsoft YaHei" panose="020B0503020204020204" pitchFamily="34" charset="-122"/>
                  <a:ea typeface="Microsoft YaHei" panose="020B0503020204020204" pitchFamily="34" charset="-122"/>
                </a:rPr>
                <a:t> </a:t>
              </a:r>
              <a:r>
                <a:rPr lang="en-US" altLang="zh-TW" sz="2000" dirty="0">
                  <a:latin typeface="Microsoft YaHei" panose="020B0503020204020204" pitchFamily="34" charset="-122"/>
                  <a:ea typeface="Microsoft YaHei" panose="020B0503020204020204" pitchFamily="34" charset="-122"/>
                </a:rPr>
                <a:t>Acceptance</a:t>
              </a:r>
              <a:r>
                <a:rPr lang="zh-TW" altLang="en-US" sz="2000" dirty="0">
                  <a:latin typeface="Microsoft YaHei" panose="020B0503020204020204" pitchFamily="34" charset="-122"/>
                  <a:ea typeface="Microsoft YaHei" panose="020B0503020204020204" pitchFamily="34" charset="-122"/>
                </a:rPr>
                <a:t> </a:t>
              </a:r>
              <a:r>
                <a:rPr lang="en-US" altLang="zh-TW" sz="2000" dirty="0">
                  <a:latin typeface="Microsoft YaHei" panose="020B0503020204020204" pitchFamily="34" charset="-122"/>
                  <a:ea typeface="Microsoft YaHei" panose="020B0503020204020204" pitchFamily="34" charset="-122"/>
                </a:rPr>
                <a:t>Models</a:t>
              </a:r>
              <a:endParaRPr lang="en-US" sz="2000" dirty="0">
                <a:latin typeface="Microsoft YaHei" panose="020B0503020204020204" pitchFamily="34" charset="-122"/>
                <a:ea typeface="Microsoft YaHei" panose="020B0503020204020204" pitchFamily="34" charset="-122"/>
              </a:endParaRPr>
            </a:p>
          </p:txBody>
        </p:sp>
      </p:grpSp>
      <p:sp>
        <p:nvSpPr>
          <p:cNvPr id="7" name="矩形 6"/>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8" name="组合 16"/>
          <p:cNvGrpSpPr/>
          <p:nvPr/>
        </p:nvGrpSpPr>
        <p:grpSpPr>
          <a:xfrm>
            <a:off x="437033" y="104400"/>
            <a:ext cx="835707" cy="705600"/>
            <a:chOff x="7460039" y="1375766"/>
            <a:chExt cx="1428337" cy="1424584"/>
          </a:xfrm>
        </p:grpSpPr>
        <p:sp>
          <p:nvSpPr>
            <p:cNvPr id="9" name="等腰三角形 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0" name="等腰三角形 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1"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Introduction</a:t>
            </a:r>
          </a:p>
        </p:txBody>
      </p:sp>
      <p:sp>
        <p:nvSpPr>
          <p:cNvPr id="12" name="矩形 11"/>
          <p:cNvSpPr/>
          <p:nvPr/>
        </p:nvSpPr>
        <p:spPr>
          <a:xfrm>
            <a:off x="1028700" y="1911929"/>
            <a:ext cx="10577945" cy="1643527"/>
          </a:xfrm>
          <a:prstGeom prst="rect">
            <a:avLst/>
          </a:prstGeom>
        </p:spPr>
        <p:txBody>
          <a:bodyPr wrap="square">
            <a:spAutoFit/>
          </a:bodyPr>
          <a:lstStyle/>
          <a:p>
            <a:pPr>
              <a:lnSpc>
                <a:spcPct val="120000"/>
              </a:lnSpc>
            </a:pPr>
            <a:r>
              <a:rPr lang="en-US" altLang="zh-TW" sz="2800" dirty="0">
                <a:solidFill>
                  <a:schemeClr val="accent1">
                    <a:lumMod val="75000"/>
                  </a:schemeClr>
                </a:solidFill>
                <a:latin typeface="Microsoft YaHei" panose="020B0503020204020204" pitchFamily="34" charset="-122"/>
                <a:ea typeface="Microsoft YaHei" panose="020B0503020204020204" pitchFamily="34" charset="-122"/>
              </a:rPr>
              <a:t>Figure 1 </a:t>
            </a:r>
            <a:r>
              <a:rPr lang="en-US" altLang="zh-TW" sz="2800" dirty="0">
                <a:latin typeface="Microsoft YaHei" panose="020B0503020204020204" pitchFamily="34" charset="-122"/>
                <a:ea typeface="Microsoft YaHei" panose="020B0503020204020204" pitchFamily="34" charset="-122"/>
              </a:rPr>
              <a:t>presents the basic </a:t>
            </a:r>
            <a:r>
              <a:rPr lang="en-US" altLang="zh-TW" sz="2800" dirty="0" smtClean="0">
                <a:latin typeface="Microsoft YaHei" panose="020B0503020204020204" pitchFamily="34" charset="-122"/>
                <a:ea typeface="Microsoft YaHei" panose="020B0503020204020204" pitchFamily="34" charset="-122"/>
              </a:rPr>
              <a:t>conceptual </a:t>
            </a:r>
            <a:r>
              <a:rPr lang="en-US" altLang="zh-TW" sz="2800" u="sng" dirty="0" smtClean="0">
                <a:latin typeface="Microsoft YaHei" panose="020B0503020204020204" pitchFamily="34" charset="-122"/>
                <a:ea typeface="Microsoft YaHei" panose="020B0503020204020204" pitchFamily="34" charset="-122"/>
              </a:rPr>
              <a:t>explaining </a:t>
            </a:r>
            <a:r>
              <a:rPr lang="en-US" altLang="zh-TW" sz="2800" u="sng" dirty="0">
                <a:latin typeface="Microsoft YaHei" panose="020B0503020204020204" pitchFamily="34" charset="-122"/>
                <a:ea typeface="Microsoft YaHei" panose="020B0503020204020204" pitchFamily="34" charset="-122"/>
              </a:rPr>
              <a:t>individual acceptance of information technology</a:t>
            </a:r>
            <a:r>
              <a:rPr lang="en-US" altLang="zh-TW" sz="2800" dirty="0">
                <a:latin typeface="Microsoft YaHei" panose="020B0503020204020204" pitchFamily="34" charset="-122"/>
                <a:ea typeface="Microsoft YaHei" panose="020B0503020204020204" pitchFamily="34" charset="-122"/>
              </a:rPr>
              <a:t> that forms the basis of this research</a:t>
            </a:r>
          </a:p>
        </p:txBody>
      </p:sp>
    </p:spTree>
    <p:extLst>
      <p:ext uri="{BB962C8B-B14F-4D97-AF65-F5344CB8AC3E}">
        <p14:creationId xmlns:p14="http://schemas.microsoft.com/office/powerpoint/2010/main" val="1495325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158" y="622169"/>
            <a:ext cx="7340678" cy="6235831"/>
          </a:xfrm>
          <a:prstGeom prst="rect">
            <a:avLst/>
          </a:prstGeom>
        </p:spPr>
      </p:pic>
      <p:sp>
        <p:nvSpPr>
          <p:cNvPr id="12" name="矩形 11"/>
          <p:cNvSpPr/>
          <p:nvPr/>
        </p:nvSpPr>
        <p:spPr>
          <a:xfrm>
            <a:off x="3869"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3" name="组合 16"/>
          <p:cNvGrpSpPr/>
          <p:nvPr/>
        </p:nvGrpSpPr>
        <p:grpSpPr>
          <a:xfrm>
            <a:off x="440902" y="104401"/>
            <a:ext cx="835707" cy="821988"/>
            <a:chOff x="7460039" y="1375766"/>
            <a:chExt cx="1428337" cy="1424584"/>
          </a:xfrm>
        </p:grpSpPr>
        <p:sp>
          <p:nvSpPr>
            <p:cNvPr id="14" name="等腰三角形 1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5" name="等腰三角形 1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6" name="TextBox 76"/>
          <p:cNvSpPr txBox="1"/>
          <p:nvPr/>
        </p:nvSpPr>
        <p:spPr>
          <a:xfrm>
            <a:off x="1425418" y="284562"/>
            <a:ext cx="10766582" cy="830997"/>
          </a:xfrm>
          <a:prstGeom prst="rect">
            <a:avLst/>
          </a:prstGeom>
          <a:noFill/>
        </p:spPr>
        <p:txBody>
          <a:bodyPr wrap="square" rtlCol="0">
            <a:spAutoFit/>
          </a:bodyPr>
          <a:lstStyle/>
          <a:p>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Social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Influence</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 Root Constructs , Definitions , and Scales</a:t>
            </a:r>
            <a:endParaRPr lang="zh-CN" altLang="en-US" sz="2400" b="1" dirty="0">
              <a:solidFill>
                <a:srgbClr val="0070C0"/>
              </a:solidFill>
              <a:latin typeface="Microsoft YaHei" panose="020B0503020204020204" pitchFamily="34" charset="-122"/>
              <a:ea typeface="Microsoft YaHei" panose="020B0503020204020204" pitchFamily="34" charset="-122"/>
              <a:cs typeface="+mn-ea"/>
              <a:sym typeface="+mn-lt"/>
            </a:endParaRPr>
          </a:p>
          <a:p>
            <a:pPr lvl="0"/>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2328052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55128" y="306421"/>
            <a:ext cx="10018713" cy="1752599"/>
          </a:xfrm>
        </p:spPr>
        <p:txBody>
          <a:bodyPr/>
          <a:lstStyle/>
          <a:p>
            <a:r>
              <a:rPr lang="en-US" altLang="zh-TW" b="1" dirty="0" smtClean="0">
                <a:solidFill>
                  <a:schemeClr val="tx1"/>
                </a:solidFill>
              </a:rPr>
              <a:t>Social Influence</a:t>
            </a:r>
            <a:endParaRPr lang="zh-TW" altLang="en-US" dirty="0"/>
          </a:p>
        </p:txBody>
      </p:sp>
      <p:sp>
        <p:nvSpPr>
          <p:cNvPr id="3" name="內容版面配置區 2"/>
          <p:cNvSpPr>
            <a:spLocks noGrp="1"/>
          </p:cNvSpPr>
          <p:nvPr>
            <p:ph idx="1"/>
          </p:nvPr>
        </p:nvSpPr>
        <p:spPr>
          <a:xfrm>
            <a:off x="1242504" y="1407266"/>
            <a:ext cx="8761412" cy="4429329"/>
          </a:xfrm>
        </p:spPr>
        <p:txBody>
          <a:bodyPr>
            <a:normAutofit/>
          </a:bodyPr>
          <a:lstStyle/>
          <a:p>
            <a:pPr marL="0" indent="0">
              <a:lnSpc>
                <a:spcPct val="110000"/>
              </a:lnSpc>
              <a:buNone/>
            </a:pPr>
            <a:r>
              <a:rPr lang="en-US" altLang="zh-TW" sz="3200" b="1" dirty="0" smtClean="0">
                <a:solidFill>
                  <a:schemeClr val="accent1">
                    <a:lumMod val="75000"/>
                  </a:schemeClr>
                </a:solidFill>
                <a:latin typeface="+mn-lt"/>
                <a:ea typeface="PMingLiU" panose="02020500000000000000" pitchFamily="18" charset="-120"/>
              </a:rPr>
              <a:t>3 </a:t>
            </a:r>
            <a:r>
              <a:rPr lang="en-US" altLang="zh-TW" sz="3200" b="1" dirty="0" smtClean="0">
                <a:solidFill>
                  <a:schemeClr val="accent1">
                    <a:lumMod val="75000"/>
                  </a:schemeClr>
                </a:solidFill>
                <a:ea typeface="PMingLiU" panose="02020500000000000000" pitchFamily="18" charset="-120"/>
              </a:rPr>
              <a:t>Mechanism:</a:t>
            </a:r>
            <a:endParaRPr lang="en-US" altLang="zh-TW" sz="3200" b="1" dirty="0" smtClean="0">
              <a:solidFill>
                <a:schemeClr val="accent1">
                  <a:lumMod val="75000"/>
                </a:schemeClr>
              </a:solidFill>
              <a:latin typeface="PMingLiU" panose="02020500000000000000" pitchFamily="18" charset="-120"/>
              <a:ea typeface="PMingLiU" panose="02020500000000000000" pitchFamily="18" charset="-120"/>
            </a:endParaRPr>
          </a:p>
          <a:p>
            <a:pPr marL="457200" indent="-457200">
              <a:lnSpc>
                <a:spcPct val="110000"/>
              </a:lnSpc>
              <a:buFont typeface="+mj-lt"/>
              <a:buAutoNum type="arabicPeriod"/>
            </a:pPr>
            <a:r>
              <a:rPr lang="en-US" altLang="zh-TW" sz="2400" dirty="0" smtClean="0">
                <a:latin typeface="Microsoft YaHei" panose="020B0503020204020204" pitchFamily="34" charset="-122"/>
                <a:ea typeface="Microsoft YaHei" panose="020B0503020204020204" pitchFamily="34" charset="-122"/>
              </a:rPr>
              <a:t>Compliance</a:t>
            </a:r>
          </a:p>
          <a:p>
            <a:pPr marL="457200" indent="-457200">
              <a:lnSpc>
                <a:spcPct val="110000"/>
              </a:lnSpc>
              <a:buFont typeface="+mj-lt"/>
              <a:buAutoNum type="arabicPeriod"/>
            </a:pPr>
            <a:r>
              <a:rPr lang="en-US" altLang="zh-TW" sz="2400" dirty="0" smtClean="0">
                <a:latin typeface="Microsoft YaHei" panose="020B0503020204020204" pitchFamily="34" charset="-122"/>
                <a:ea typeface="Microsoft YaHei" panose="020B0503020204020204" pitchFamily="34" charset="-122"/>
              </a:rPr>
              <a:t>Identification</a:t>
            </a:r>
          </a:p>
          <a:p>
            <a:pPr marL="457200" indent="-457200">
              <a:lnSpc>
                <a:spcPct val="110000"/>
              </a:lnSpc>
              <a:buFont typeface="+mj-lt"/>
              <a:buAutoNum type="arabicPeriod"/>
            </a:pPr>
            <a:r>
              <a:rPr lang="en-US" altLang="zh-TW" dirty="0" smtClean="0">
                <a:latin typeface="Microsoft YaHei" panose="020B0503020204020204" pitchFamily="34" charset="-122"/>
                <a:ea typeface="Microsoft YaHei" panose="020B0503020204020204" pitchFamily="34" charset="-122"/>
              </a:rPr>
              <a:t>Internalization</a:t>
            </a:r>
          </a:p>
          <a:p>
            <a:pPr marL="0" indent="0">
              <a:lnSpc>
                <a:spcPct val="160000"/>
              </a:lnSpc>
              <a:buNone/>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5" name="矩形 4"/>
          <p:cNvSpPr/>
          <p:nvPr/>
        </p:nvSpPr>
        <p:spPr>
          <a:xfrm>
            <a:off x="3869"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40902" y="104401"/>
            <a:ext cx="835707" cy="821988"/>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425418" y="284562"/>
            <a:ext cx="10766582" cy="830997"/>
          </a:xfrm>
          <a:prstGeom prst="rect">
            <a:avLst/>
          </a:prstGeom>
          <a:noFill/>
        </p:spPr>
        <p:txBody>
          <a:bodyPr wrap="square" rtlCol="0">
            <a:spAutoFit/>
          </a:bodyPr>
          <a:lstStyle/>
          <a:p>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Social Influence → Individual behavior</a:t>
            </a:r>
          </a:p>
          <a:p>
            <a:pPr lvl="0"/>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0" name="组合 16"/>
          <p:cNvGrpSpPr/>
          <p:nvPr/>
        </p:nvGrpSpPr>
        <p:grpSpPr>
          <a:xfrm>
            <a:off x="530981" y="1407266"/>
            <a:ext cx="605211" cy="582255"/>
            <a:chOff x="7460039" y="1375766"/>
            <a:chExt cx="1428337" cy="1424584"/>
          </a:xfrm>
        </p:grpSpPr>
        <p:sp>
          <p:nvSpPr>
            <p:cNvPr id="11" name="等腰三角形 10"/>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2" name="等腰三角形 11"/>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9278470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10071" y="1540939"/>
            <a:ext cx="8761412" cy="5168632"/>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Gender</a:t>
            </a:r>
            <a:r>
              <a:rPr lang="zh-TW" altLang="en-US" sz="3200" b="1" dirty="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2400" dirty="0" smtClean="0">
                <a:latin typeface="Microsoft YaHei" panose="020B0503020204020204" pitchFamily="34" charset="-122"/>
                <a:ea typeface="Microsoft YaHei" panose="020B0503020204020204" pitchFamily="34" charset="-122"/>
              </a:rPr>
              <a:t>Women tend to be more sensitive to other`s opinions.</a:t>
            </a:r>
          </a:p>
          <a:p>
            <a:pPr marL="0" indent="0">
              <a:buNone/>
            </a:pPr>
            <a:endParaRPr lang="en-US" altLang="zh-TW" sz="2400" dirty="0">
              <a:latin typeface="Microsoft YaHei" panose="020B0503020204020204" pitchFamily="34" charset="-122"/>
              <a:ea typeface="Microsoft YaHei" panose="020B0503020204020204" pitchFamily="34" charset="-122"/>
            </a:endParaRPr>
          </a:p>
          <a:p>
            <a:pPr marL="0" indent="0">
              <a:buNone/>
            </a:pPr>
            <a:r>
              <a:rPr lang="en-US" altLang="zh-TW" sz="3200" b="1" dirty="0">
                <a:solidFill>
                  <a:schemeClr val="accent1">
                    <a:lumMod val="75000"/>
                  </a:schemeClr>
                </a:solidFill>
                <a:latin typeface="Microsoft YaHei" panose="020B0503020204020204" pitchFamily="34" charset="-122"/>
                <a:ea typeface="Microsoft YaHei" panose="020B0503020204020204" pitchFamily="34" charset="-122"/>
              </a:rPr>
              <a:t>Age</a:t>
            </a:r>
            <a:r>
              <a:rPr lang="zh-TW" altLang="en-US" sz="3200" b="1"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TW" sz="3200" b="1" dirty="0">
                <a:solidFill>
                  <a:schemeClr val="accent1">
                    <a:lumMod val="75000"/>
                  </a:schemeClr>
                </a:solidFill>
                <a:latin typeface="Microsoft YaHei" panose="020B0503020204020204" pitchFamily="34" charset="-122"/>
                <a:ea typeface="Microsoft YaHei" panose="020B0503020204020204" pitchFamily="34" charset="-122"/>
              </a:rPr>
              <a:t>&amp; Experience </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2400" dirty="0" smtClean="0">
                <a:latin typeface="Microsoft YaHei" panose="020B0503020204020204" pitchFamily="34" charset="-122"/>
                <a:ea typeface="Microsoft YaHei" panose="020B0503020204020204" pitchFamily="34" charset="-122"/>
              </a:rPr>
              <a:t>Older workers are more likely to place increased salience on social influences, with the effect declining with experience.</a:t>
            </a:r>
          </a:p>
          <a:p>
            <a:pPr marL="0" indent="0">
              <a:buNone/>
            </a:pPr>
            <a:endParaRPr lang="en-US" altLang="zh-TW" sz="2400" dirty="0" smtClean="0">
              <a:latin typeface="Microsoft YaHei" panose="020B0503020204020204" pitchFamily="34" charset="-122"/>
              <a:ea typeface="Microsoft YaHei" panose="020B0503020204020204" pitchFamily="34" charset="-122"/>
            </a:endParaRPr>
          </a:p>
          <a:p>
            <a:pPr marL="0" indent="0">
              <a:buNone/>
            </a:pPr>
            <a:r>
              <a:rPr lang="en-US" altLang="zh-TW" sz="3200" b="1" dirty="0">
                <a:solidFill>
                  <a:schemeClr val="accent1">
                    <a:lumMod val="75000"/>
                  </a:schemeClr>
                </a:solidFill>
                <a:latin typeface="Microsoft YaHei" panose="020B0503020204020204" pitchFamily="34" charset="-122"/>
                <a:ea typeface="Microsoft YaHei" panose="020B0503020204020204" pitchFamily="34" charset="-122"/>
              </a:rPr>
              <a:t>Voluntariness</a:t>
            </a:r>
            <a:r>
              <a:rPr lang="zh-TW" altLang="en-US" sz="3200" b="1" dirty="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2400" dirty="0">
                <a:latin typeface="Microsoft YaHei" panose="020B0503020204020204" pitchFamily="34" charset="-122"/>
                <a:ea typeface="Microsoft YaHei" panose="020B0503020204020204" pitchFamily="34" charset="-122"/>
              </a:rPr>
              <a:t>Constructs become significant when use is moderated.</a:t>
            </a:r>
          </a:p>
          <a:p>
            <a:pPr marL="0" indent="0">
              <a:buNone/>
            </a:pPr>
            <a:endParaRPr lang="en-US" altLang="zh-TW" sz="2400" dirty="0" smtClean="0">
              <a:ea typeface="PMingLiU" panose="02020500000000000000" pitchFamily="18" charset="-120"/>
            </a:endParaRPr>
          </a:p>
          <a:p>
            <a:pPr marL="0" indent="0">
              <a:buNone/>
            </a:pPr>
            <a:endParaRPr lang="en-US" altLang="zh-TW" sz="2400" dirty="0" smtClean="0">
              <a:ea typeface="PMingLiU" panose="02020500000000000000" pitchFamily="18" charset="-120"/>
            </a:endParaRPr>
          </a:p>
          <a:p>
            <a:pPr marL="0" indent="0">
              <a:buNone/>
            </a:pPr>
            <a:endParaRPr lang="en-US" altLang="zh-TW" sz="2400" dirty="0" smtClean="0">
              <a:ea typeface="PMingLiU" panose="02020500000000000000" pitchFamily="18" charset="-120"/>
            </a:endParaRPr>
          </a:p>
          <a:p>
            <a:pPr marL="0" indent="0">
              <a:buNone/>
            </a:pPr>
            <a:endParaRPr lang="en-US" altLang="zh-TW" sz="2400" dirty="0" smtClean="0">
              <a:ea typeface="PMingLiU" panose="02020500000000000000" pitchFamily="18" charset="-120"/>
            </a:endParaRPr>
          </a:p>
          <a:p>
            <a:pPr marL="0" indent="0">
              <a:buNone/>
            </a:pPr>
            <a:endParaRPr lang="en-US" altLang="zh-TW" sz="2400" dirty="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12" name="標題 11"/>
          <p:cNvSpPr>
            <a:spLocks noGrp="1"/>
          </p:cNvSpPr>
          <p:nvPr>
            <p:ph type="title"/>
          </p:nvPr>
        </p:nvSpPr>
        <p:spPr/>
        <p:txBody>
          <a:bodyPr/>
          <a:lstStyle/>
          <a:p>
            <a:endParaRPr lang="zh-TW" altLang="en-US"/>
          </a:p>
        </p:txBody>
      </p:sp>
      <p:sp>
        <p:nvSpPr>
          <p:cNvPr id="13" name="矩形 12"/>
          <p:cNvSpPr/>
          <p:nvPr/>
        </p:nvSpPr>
        <p:spPr>
          <a:xfrm>
            <a:off x="3869"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4" name="组合 16"/>
          <p:cNvGrpSpPr/>
          <p:nvPr/>
        </p:nvGrpSpPr>
        <p:grpSpPr>
          <a:xfrm>
            <a:off x="440902" y="104401"/>
            <a:ext cx="835707" cy="821988"/>
            <a:chOff x="7460039" y="1375766"/>
            <a:chExt cx="1428337" cy="1424584"/>
          </a:xfrm>
        </p:grpSpPr>
        <p:sp>
          <p:nvSpPr>
            <p:cNvPr id="15" name="等腰三角形 1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6" name="等腰三角形 1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7" name="TextBox 76"/>
          <p:cNvSpPr txBox="1"/>
          <p:nvPr/>
        </p:nvSpPr>
        <p:spPr>
          <a:xfrm>
            <a:off x="1425418" y="284562"/>
            <a:ext cx="10766582" cy="461665"/>
          </a:xfrm>
          <a:prstGeom prst="rect">
            <a:avLst/>
          </a:prstGeom>
          <a:noFill/>
        </p:spPr>
        <p:txBody>
          <a:bodyPr wrap="square" rtlCol="0">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Direct determinants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Social Influence</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8" name="组合 16"/>
          <p:cNvGrpSpPr/>
          <p:nvPr/>
        </p:nvGrpSpPr>
        <p:grpSpPr>
          <a:xfrm>
            <a:off x="1540199" y="1454773"/>
            <a:ext cx="605211" cy="582255"/>
            <a:chOff x="7460039" y="1375766"/>
            <a:chExt cx="1428337" cy="1424584"/>
          </a:xfrm>
        </p:grpSpPr>
        <p:sp>
          <p:nvSpPr>
            <p:cNvPr id="19" name="等腰三角形 1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0" name="等腰三角形 1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21" name="组合 16"/>
          <p:cNvGrpSpPr/>
          <p:nvPr/>
        </p:nvGrpSpPr>
        <p:grpSpPr>
          <a:xfrm>
            <a:off x="1525596" y="3007299"/>
            <a:ext cx="605211" cy="582255"/>
            <a:chOff x="7460039" y="1375766"/>
            <a:chExt cx="1428337" cy="1424584"/>
          </a:xfrm>
        </p:grpSpPr>
        <p:sp>
          <p:nvSpPr>
            <p:cNvPr id="22" name="等腰三角形 2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3" name="等腰三角形 2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24" name="组合 16"/>
          <p:cNvGrpSpPr/>
          <p:nvPr/>
        </p:nvGrpSpPr>
        <p:grpSpPr>
          <a:xfrm>
            <a:off x="1519337" y="5055492"/>
            <a:ext cx="605211" cy="582255"/>
            <a:chOff x="7460039" y="1375766"/>
            <a:chExt cx="1428337" cy="1424584"/>
          </a:xfrm>
        </p:grpSpPr>
        <p:sp>
          <p:nvSpPr>
            <p:cNvPr id="25" name="等腰三角形 2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6" name="等腰三角形 2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28291322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42504" y="1407266"/>
            <a:ext cx="10390172" cy="4429329"/>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Hypothesis 3</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2400" dirty="0" smtClean="0">
              <a:latin typeface="Microsoft YaHei" panose="020B0503020204020204" pitchFamily="34" charset="-122"/>
              <a:ea typeface="Microsoft YaHei" panose="020B0503020204020204" pitchFamily="34" charset="-122"/>
            </a:endParaRPr>
          </a:p>
          <a:p>
            <a:pPr marL="0" indent="0">
              <a:lnSpc>
                <a:spcPct val="150000"/>
              </a:lnSpc>
              <a:buNone/>
            </a:pPr>
            <a:r>
              <a:rPr lang="en-US" altLang="zh-TW" sz="2400" dirty="0" smtClean="0">
                <a:latin typeface="Microsoft YaHei" panose="020B0503020204020204" pitchFamily="34" charset="-122"/>
                <a:ea typeface="Microsoft YaHei" panose="020B0503020204020204" pitchFamily="34" charset="-122"/>
              </a:rPr>
              <a:t>The </a:t>
            </a:r>
            <a:r>
              <a:rPr lang="en-US" altLang="zh-TW" sz="2400" dirty="0">
                <a:latin typeface="Microsoft YaHei" panose="020B0503020204020204" pitchFamily="34" charset="-122"/>
                <a:ea typeface="Microsoft YaHei" panose="020B0503020204020204" pitchFamily="34" charset="-122"/>
              </a:rPr>
              <a:t>influence of </a:t>
            </a:r>
            <a:r>
              <a:rPr lang="en-US" altLang="zh-TW" sz="2400" dirty="0" smtClean="0">
                <a:latin typeface="Microsoft YaHei" panose="020B0503020204020204" pitchFamily="34" charset="-122"/>
                <a:ea typeface="Microsoft YaHei" panose="020B0503020204020204" pitchFamily="34" charset="-122"/>
              </a:rPr>
              <a:t>social influence on </a:t>
            </a:r>
            <a:r>
              <a:rPr lang="en-US" altLang="zh-TW" sz="2400" dirty="0">
                <a:latin typeface="Microsoft YaHei" panose="020B0503020204020204" pitchFamily="34" charset="-122"/>
                <a:ea typeface="Microsoft YaHei" panose="020B0503020204020204" pitchFamily="34" charset="-122"/>
              </a:rPr>
              <a:t>behavioral intention will be moderated by </a:t>
            </a:r>
            <a:r>
              <a:rPr lang="en-US" altLang="zh-TW" sz="2400" dirty="0">
                <a:solidFill>
                  <a:srgbClr val="FF0000"/>
                </a:solidFill>
                <a:latin typeface="Microsoft YaHei" panose="020B0503020204020204" pitchFamily="34" charset="-122"/>
                <a:ea typeface="Microsoft YaHei" panose="020B0503020204020204" pitchFamily="34" charset="-122"/>
              </a:rPr>
              <a:t>gender</a:t>
            </a:r>
            <a:r>
              <a:rPr lang="en-US" altLang="zh-TW" sz="2400" dirty="0">
                <a:latin typeface="Microsoft YaHei" panose="020B0503020204020204" pitchFamily="34" charset="-122"/>
                <a:ea typeface="Microsoft YaHei" panose="020B0503020204020204" pitchFamily="34" charset="-122"/>
              </a:rPr>
              <a:t>, </a:t>
            </a:r>
            <a:r>
              <a:rPr lang="en-US" altLang="zh-TW" sz="2400" dirty="0">
                <a:solidFill>
                  <a:srgbClr val="FF0000"/>
                </a:solidFill>
                <a:latin typeface="Microsoft YaHei" panose="020B0503020204020204" pitchFamily="34" charset="-122"/>
                <a:ea typeface="Microsoft YaHei" panose="020B0503020204020204" pitchFamily="34" charset="-122"/>
              </a:rPr>
              <a:t>age</a:t>
            </a:r>
            <a:r>
              <a:rPr lang="en-US" altLang="zh-TW" sz="2400" dirty="0">
                <a:latin typeface="Microsoft YaHei" panose="020B0503020204020204" pitchFamily="34" charset="-122"/>
                <a:ea typeface="Microsoft YaHei" panose="020B0503020204020204" pitchFamily="34" charset="-122"/>
              </a:rPr>
              <a:t>, </a:t>
            </a:r>
            <a:r>
              <a:rPr lang="en-US" altLang="zh-TW" sz="2400" dirty="0" smtClean="0">
                <a:solidFill>
                  <a:srgbClr val="FF0000"/>
                </a:solidFill>
                <a:latin typeface="Microsoft YaHei" panose="020B0503020204020204" pitchFamily="34" charset="-122"/>
                <a:ea typeface="Microsoft YaHei" panose="020B0503020204020204" pitchFamily="34" charset="-122"/>
              </a:rPr>
              <a:t>voluntariness </a:t>
            </a:r>
            <a:r>
              <a:rPr lang="en-US" altLang="zh-TW" sz="2400" dirty="0" smtClean="0">
                <a:latin typeface="Microsoft YaHei" panose="020B0503020204020204" pitchFamily="34" charset="-122"/>
                <a:ea typeface="Microsoft YaHei" panose="020B0503020204020204" pitchFamily="34" charset="-122"/>
              </a:rPr>
              <a:t>and </a:t>
            </a:r>
            <a:r>
              <a:rPr lang="en-US" altLang="zh-TW" sz="2400" dirty="0">
                <a:solidFill>
                  <a:srgbClr val="FF0000"/>
                </a:solidFill>
                <a:latin typeface="Microsoft YaHei" panose="020B0503020204020204" pitchFamily="34" charset="-122"/>
                <a:ea typeface="Microsoft YaHei" panose="020B0503020204020204" pitchFamily="34" charset="-122"/>
              </a:rPr>
              <a:t>experience</a:t>
            </a:r>
            <a:r>
              <a:rPr lang="en-US" altLang="zh-TW" sz="2400" dirty="0">
                <a:latin typeface="Microsoft YaHei" panose="020B0503020204020204" pitchFamily="34" charset="-122"/>
                <a:ea typeface="Microsoft YaHei" panose="020B0503020204020204" pitchFamily="34" charset="-122"/>
              </a:rPr>
              <a:t>, such that the effect will be stronger for </a:t>
            </a:r>
            <a:r>
              <a:rPr lang="en-US" altLang="zh-TW" sz="2400" dirty="0">
                <a:solidFill>
                  <a:srgbClr val="FF0000"/>
                </a:solidFill>
                <a:latin typeface="Microsoft YaHei" panose="020B0503020204020204" pitchFamily="34" charset="-122"/>
                <a:ea typeface="Microsoft YaHei" panose="020B0503020204020204" pitchFamily="34" charset="-122"/>
              </a:rPr>
              <a:t>women</a:t>
            </a:r>
            <a:r>
              <a:rPr lang="en-US" altLang="zh-TW" sz="2400" dirty="0">
                <a:latin typeface="Microsoft YaHei" panose="020B0503020204020204" pitchFamily="34" charset="-122"/>
                <a:ea typeface="Microsoft YaHei" panose="020B0503020204020204" pitchFamily="34" charset="-122"/>
              </a:rPr>
              <a:t>, particularly </a:t>
            </a:r>
            <a:r>
              <a:rPr lang="en-US" altLang="zh-TW" sz="2400" dirty="0" smtClean="0">
                <a:solidFill>
                  <a:srgbClr val="FF0000"/>
                </a:solidFill>
                <a:latin typeface="Microsoft YaHei" panose="020B0503020204020204" pitchFamily="34" charset="-122"/>
                <a:ea typeface="Microsoft YaHei" panose="020B0503020204020204" pitchFamily="34" charset="-122"/>
              </a:rPr>
              <a:t>older </a:t>
            </a:r>
            <a:r>
              <a:rPr lang="en-US" altLang="zh-TW" sz="2400" dirty="0">
                <a:solidFill>
                  <a:srgbClr val="FF0000"/>
                </a:solidFill>
                <a:latin typeface="Microsoft YaHei" panose="020B0503020204020204" pitchFamily="34" charset="-122"/>
                <a:ea typeface="Microsoft YaHei" panose="020B0503020204020204" pitchFamily="34" charset="-122"/>
              </a:rPr>
              <a:t>women</a:t>
            </a:r>
            <a:r>
              <a:rPr lang="en-US" altLang="zh-TW" sz="2400" dirty="0">
                <a:latin typeface="Microsoft YaHei" panose="020B0503020204020204" pitchFamily="34" charset="-122"/>
                <a:ea typeface="Microsoft YaHei" panose="020B0503020204020204" pitchFamily="34" charset="-122"/>
              </a:rPr>
              <a:t>, and particularly </a:t>
            </a:r>
            <a:r>
              <a:rPr lang="en-US" altLang="zh-TW" sz="2400" dirty="0" smtClean="0">
                <a:latin typeface="Microsoft YaHei" panose="020B0503020204020204" pitchFamily="34" charset="-122"/>
                <a:ea typeface="Microsoft YaHei" panose="020B0503020204020204" pitchFamily="34" charset="-122"/>
              </a:rPr>
              <a:t>in </a:t>
            </a:r>
            <a:r>
              <a:rPr lang="en-US" altLang="zh-TW" sz="2400" dirty="0" smtClean="0">
                <a:solidFill>
                  <a:srgbClr val="FF0000"/>
                </a:solidFill>
                <a:latin typeface="Microsoft YaHei" panose="020B0503020204020204" pitchFamily="34" charset="-122"/>
                <a:ea typeface="Microsoft YaHei" panose="020B0503020204020204" pitchFamily="34" charset="-122"/>
              </a:rPr>
              <a:t>mandatory settings</a:t>
            </a:r>
            <a:r>
              <a:rPr lang="en-US" altLang="zh-TW" sz="2400" dirty="0" smtClean="0">
                <a:latin typeface="Microsoft YaHei" panose="020B0503020204020204" pitchFamily="34" charset="-122"/>
                <a:ea typeface="Microsoft YaHei" panose="020B0503020204020204" pitchFamily="34" charset="-122"/>
              </a:rPr>
              <a:t> in the </a:t>
            </a:r>
            <a:r>
              <a:rPr lang="en-US" altLang="zh-TW" sz="2400" dirty="0" smtClean="0">
                <a:solidFill>
                  <a:srgbClr val="FF0000"/>
                </a:solidFill>
                <a:latin typeface="Microsoft YaHei" panose="020B0503020204020204" pitchFamily="34" charset="-122"/>
                <a:ea typeface="Microsoft YaHei" panose="020B0503020204020204" pitchFamily="34" charset="-122"/>
              </a:rPr>
              <a:t>early stages of experience</a:t>
            </a:r>
            <a:r>
              <a:rPr lang="en-US" altLang="zh-TW" sz="2400" dirty="0" smtClean="0">
                <a:latin typeface="Microsoft YaHei" panose="020B0503020204020204" pitchFamily="34" charset="-122"/>
                <a:ea typeface="Microsoft YaHei" panose="020B0503020204020204" pitchFamily="34" charset="-122"/>
              </a:rPr>
              <a:t>.</a:t>
            </a:r>
            <a:endParaRPr lang="en-US" altLang="zh-TW" sz="2400" dirty="0">
              <a:latin typeface="Microsoft YaHei" panose="020B0503020204020204" pitchFamily="34" charset="-122"/>
              <a:ea typeface="Microsoft YaHei" panose="020B0503020204020204" pitchFamily="34" charset="-122"/>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3200" b="1" dirty="0" smtClean="0">
              <a:latin typeface="PMingLiU" panose="02020500000000000000" pitchFamily="18" charset="-120"/>
              <a:ea typeface="PMingLiU" panose="02020500000000000000" pitchFamily="18" charset="-120"/>
            </a:endParaRP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9" name="標題 8"/>
          <p:cNvSpPr>
            <a:spLocks noGrp="1"/>
          </p:cNvSpPr>
          <p:nvPr>
            <p:ph type="title"/>
          </p:nvPr>
        </p:nvSpPr>
        <p:spPr/>
        <p:txBody>
          <a:bodyPr/>
          <a:lstStyle/>
          <a:p>
            <a:endParaRPr lang="zh-TW" altLang="en-US"/>
          </a:p>
        </p:txBody>
      </p:sp>
      <p:sp>
        <p:nvSpPr>
          <p:cNvPr id="10" name="矩形 9"/>
          <p:cNvSpPr/>
          <p:nvPr/>
        </p:nvSpPr>
        <p:spPr>
          <a:xfrm>
            <a:off x="3869"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40902" y="104401"/>
            <a:ext cx="835707" cy="821988"/>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425418" y="284562"/>
            <a:ext cx="10766582" cy="461665"/>
          </a:xfrm>
          <a:prstGeom prst="rect">
            <a:avLst/>
          </a:prstGeom>
          <a:noFill/>
        </p:spPr>
        <p:txBody>
          <a:bodyPr wrap="square" rtlCol="0">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Direct determinants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Social Influence</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5" name="组合 16"/>
          <p:cNvGrpSpPr/>
          <p:nvPr/>
        </p:nvGrpSpPr>
        <p:grpSpPr>
          <a:xfrm>
            <a:off x="637293" y="1407266"/>
            <a:ext cx="605211" cy="582255"/>
            <a:chOff x="7460039" y="1375766"/>
            <a:chExt cx="1428337" cy="1424584"/>
          </a:xfrm>
        </p:grpSpPr>
        <p:sp>
          <p:nvSpPr>
            <p:cNvPr id="16" name="等腰三角形 1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7" name="等腰三角形 1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28308453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42504" y="1407266"/>
            <a:ext cx="10248769" cy="4429329"/>
          </a:xfrm>
        </p:spPr>
        <p:txBody>
          <a:bodyPr>
            <a:normAutofit/>
          </a:bodyPr>
          <a:lstStyle/>
          <a:p>
            <a:pPr marL="0" indent="0">
              <a:lnSpc>
                <a:spcPct val="110000"/>
              </a:lnSpc>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Definition</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10000"/>
              </a:lnSpc>
              <a:buNone/>
            </a:pPr>
            <a:r>
              <a:rPr lang="en-US" altLang="zh-TW" sz="2400" dirty="0">
                <a:latin typeface="Microsoft YaHei" panose="020B0503020204020204" pitchFamily="34" charset="-122"/>
                <a:ea typeface="Microsoft YaHei" panose="020B0503020204020204" pitchFamily="34" charset="-122"/>
              </a:rPr>
              <a:t>The degree of an individual </a:t>
            </a:r>
            <a:r>
              <a:rPr lang="en-US" altLang="zh-TW" sz="2400" dirty="0" smtClean="0">
                <a:latin typeface="Microsoft YaHei" panose="020B0503020204020204" pitchFamily="34" charset="-122"/>
                <a:ea typeface="Microsoft YaHei" panose="020B0503020204020204" pitchFamily="34" charset="-122"/>
              </a:rPr>
              <a:t>believes that an organizational and technical infrastructure exists to support use of the system.</a:t>
            </a:r>
            <a:endParaRPr lang="en-US" altLang="zh-TW" dirty="0" smtClean="0">
              <a:latin typeface="Microsoft YaHei" panose="020B0503020204020204" pitchFamily="34" charset="-122"/>
              <a:ea typeface="Microsoft YaHei" panose="020B0503020204020204" pitchFamily="34" charset="-122"/>
            </a:endParaRPr>
          </a:p>
          <a:p>
            <a:pPr marL="0" indent="0">
              <a:buNone/>
            </a:pP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Constructs</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Perceived behavioral control (TPB/DTPB, C-TAM-TPB)</a:t>
            </a: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Facilitating conditions (MPCU)</a:t>
            </a: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Compatibility (IDT)</a:t>
            </a: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9" name="標題 8"/>
          <p:cNvSpPr>
            <a:spLocks noGrp="1"/>
          </p:cNvSpPr>
          <p:nvPr>
            <p:ph type="title"/>
          </p:nvPr>
        </p:nvSpPr>
        <p:spPr/>
        <p:txBody>
          <a:bodyPr/>
          <a:lstStyle/>
          <a:p>
            <a:endParaRPr lang="zh-TW" altLang="en-US"/>
          </a:p>
        </p:txBody>
      </p:sp>
      <p:sp>
        <p:nvSpPr>
          <p:cNvPr id="10" name="矩形 9"/>
          <p:cNvSpPr/>
          <p:nvPr/>
        </p:nvSpPr>
        <p:spPr>
          <a:xfrm>
            <a:off x="0"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37033" y="104401"/>
            <a:ext cx="835707" cy="821988"/>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421549" y="284562"/>
            <a:ext cx="10766582" cy="461665"/>
          </a:xfrm>
          <a:prstGeom prst="rect">
            <a:avLst/>
          </a:prstGeom>
          <a:noFill/>
        </p:spPr>
        <p:txBody>
          <a:bodyPr wrap="square" rtlCol="0">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Direct determinants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Facilitating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Conditions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5" name="组合 16"/>
          <p:cNvGrpSpPr/>
          <p:nvPr/>
        </p:nvGrpSpPr>
        <p:grpSpPr>
          <a:xfrm>
            <a:off x="667529" y="1407266"/>
            <a:ext cx="605211" cy="582255"/>
            <a:chOff x="7460039" y="1375766"/>
            <a:chExt cx="1428337" cy="1424584"/>
          </a:xfrm>
        </p:grpSpPr>
        <p:sp>
          <p:nvSpPr>
            <p:cNvPr id="16" name="等腰三角形 1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7" name="等腰三角形 1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8" name="组合 16"/>
          <p:cNvGrpSpPr/>
          <p:nvPr/>
        </p:nvGrpSpPr>
        <p:grpSpPr>
          <a:xfrm>
            <a:off x="637293" y="3537865"/>
            <a:ext cx="605211" cy="582255"/>
            <a:chOff x="7460039" y="1375766"/>
            <a:chExt cx="1428337" cy="1424584"/>
          </a:xfrm>
        </p:grpSpPr>
        <p:sp>
          <p:nvSpPr>
            <p:cNvPr id="19" name="等腰三角形 1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0" name="等腰三角形 1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9013299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4293" y="698269"/>
            <a:ext cx="6648357" cy="5405515"/>
          </a:xfrm>
        </p:spPr>
      </p:pic>
      <p:pic>
        <p:nvPicPr>
          <p:cNvPr id="3" name="圖片 2"/>
          <p:cNvPicPr>
            <a:picLocks noChangeAspect="1"/>
          </p:cNvPicPr>
          <p:nvPr/>
        </p:nvPicPr>
        <p:blipFill>
          <a:blip r:embed="rId3"/>
          <a:stretch>
            <a:fillRect/>
          </a:stretch>
        </p:blipFill>
        <p:spPr>
          <a:xfrm>
            <a:off x="2485314" y="653844"/>
            <a:ext cx="7217502" cy="5861326"/>
          </a:xfrm>
          <a:prstGeom prst="rect">
            <a:avLst/>
          </a:prstGeom>
        </p:spPr>
      </p:pic>
      <p:sp>
        <p:nvSpPr>
          <p:cNvPr id="5" name="矩形 4"/>
          <p:cNvSpPr/>
          <p:nvPr/>
        </p:nvSpPr>
        <p:spPr>
          <a:xfrm>
            <a:off x="0"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7033" y="104401"/>
            <a:ext cx="835707" cy="821988"/>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421549" y="284562"/>
            <a:ext cx="10766582" cy="461665"/>
          </a:xfrm>
          <a:prstGeom prst="rect">
            <a:avLst/>
          </a:prstGeom>
          <a:noFill/>
        </p:spPr>
        <p:txBody>
          <a:bodyPr wrap="square" rtlCol="0">
            <a:spAutoFit/>
          </a:bodyPr>
          <a:lstStyle/>
          <a:p>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Facilitating Conditions: Root Constructs , Definitions , and Scales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41246016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94612" y="2274532"/>
            <a:ext cx="8761412" cy="4429329"/>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Hypothesis 4a</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50000"/>
              </a:lnSpc>
              <a:buNone/>
            </a:pPr>
            <a:r>
              <a:rPr lang="en-US" altLang="zh-TW" sz="2400" dirty="0" smtClean="0">
                <a:latin typeface="Microsoft YaHei" panose="020B0503020204020204" pitchFamily="34" charset="-122"/>
                <a:ea typeface="Microsoft YaHei" panose="020B0503020204020204" pitchFamily="34" charset="-122"/>
              </a:rPr>
              <a:t>Facilitating conditions will not have a significant influence on behavioral intention.</a:t>
            </a:r>
            <a:endParaRPr lang="en-US" altLang="zh-TW" sz="2400" dirty="0">
              <a:latin typeface="Microsoft YaHei" panose="020B0503020204020204" pitchFamily="34" charset="-122"/>
              <a:ea typeface="Microsoft YaHei" panose="020B0503020204020204" pitchFamily="34" charset="-122"/>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3200" b="1" dirty="0" smtClean="0">
              <a:latin typeface="PMingLiU" panose="02020500000000000000" pitchFamily="18" charset="-120"/>
              <a:ea typeface="PMingLiU" panose="02020500000000000000" pitchFamily="18" charset="-120"/>
            </a:endParaRP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4" name="標題 3"/>
          <p:cNvSpPr>
            <a:spLocks noGrp="1"/>
          </p:cNvSpPr>
          <p:nvPr>
            <p:ph type="title"/>
          </p:nvPr>
        </p:nvSpPr>
        <p:spPr/>
        <p:txBody>
          <a:bodyPr/>
          <a:lstStyle/>
          <a:p>
            <a:endParaRPr lang="zh-TW" altLang="en-US"/>
          </a:p>
        </p:txBody>
      </p:sp>
      <p:sp>
        <p:nvSpPr>
          <p:cNvPr id="5" name="矩形 4"/>
          <p:cNvSpPr/>
          <p:nvPr/>
        </p:nvSpPr>
        <p:spPr>
          <a:xfrm>
            <a:off x="0"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7033" y="104401"/>
            <a:ext cx="835707" cy="821988"/>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421549" y="284562"/>
            <a:ext cx="10766582" cy="461665"/>
          </a:xfrm>
          <a:prstGeom prst="rect">
            <a:avLst/>
          </a:prstGeom>
          <a:noFill/>
        </p:spPr>
        <p:txBody>
          <a:bodyPr wrap="square" rtlCol="0">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Direct determinants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Facilitating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Conditions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0" name="组合 16"/>
          <p:cNvGrpSpPr/>
          <p:nvPr/>
        </p:nvGrpSpPr>
        <p:grpSpPr>
          <a:xfrm>
            <a:off x="1421549" y="2274532"/>
            <a:ext cx="605211" cy="582255"/>
            <a:chOff x="7460039" y="1375766"/>
            <a:chExt cx="1428337" cy="1424584"/>
          </a:xfrm>
        </p:grpSpPr>
        <p:sp>
          <p:nvSpPr>
            <p:cNvPr id="11" name="等腰三角形 10"/>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2" name="等腰三角形 11"/>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26693871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026760" y="1918011"/>
            <a:ext cx="8761412" cy="5168632"/>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Age</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 </a:t>
            </a:r>
            <a:r>
              <a:rPr lang="zh-TW" altLang="en-US" sz="3200" b="1" dirty="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2400" dirty="0" smtClean="0">
                <a:latin typeface="Microsoft YaHei" panose="020B0503020204020204" pitchFamily="34" charset="-122"/>
                <a:ea typeface="Microsoft YaHei" panose="020B0503020204020204" pitchFamily="34" charset="-122"/>
              </a:rPr>
              <a:t>Older workers attach more importance to receiving help and assistance on the job.</a:t>
            </a:r>
          </a:p>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Experience</a:t>
            </a:r>
            <a:r>
              <a:rPr lang="zh-TW" altLang="en-US" sz="3200" b="1" dirty="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2400" dirty="0" smtClean="0">
                <a:latin typeface="Microsoft YaHei" panose="020B0503020204020204" pitchFamily="34" charset="-122"/>
                <a:ea typeface="Microsoft YaHei" panose="020B0503020204020204" pitchFamily="34" charset="-122"/>
              </a:rPr>
              <a:t>The effect is expected to increase with experience as users find multiple avenues for help and support.</a:t>
            </a:r>
            <a:endParaRPr lang="en-US" altLang="zh-TW" sz="2400" dirty="0">
              <a:latin typeface="Microsoft YaHei" panose="020B0503020204020204" pitchFamily="34" charset="-122"/>
              <a:ea typeface="Microsoft YaHei" panose="020B0503020204020204" pitchFamily="34" charset="-122"/>
            </a:endParaRPr>
          </a:p>
          <a:p>
            <a:pPr marL="0" indent="0">
              <a:buNone/>
            </a:pPr>
            <a:endParaRPr lang="en-US" altLang="zh-TW" sz="2400" dirty="0" smtClean="0">
              <a:ea typeface="PMingLiU" panose="02020500000000000000" pitchFamily="18" charset="-120"/>
            </a:endParaRPr>
          </a:p>
          <a:p>
            <a:pPr marL="0" indent="0">
              <a:buNone/>
            </a:pPr>
            <a:endParaRPr lang="en-US" altLang="zh-TW" sz="2400" dirty="0" smtClean="0">
              <a:ea typeface="PMingLiU" panose="02020500000000000000" pitchFamily="18" charset="-120"/>
            </a:endParaRPr>
          </a:p>
          <a:p>
            <a:pPr marL="0" indent="0">
              <a:buNone/>
            </a:pPr>
            <a:endParaRPr lang="en-US" altLang="zh-TW" sz="2400" dirty="0" smtClean="0">
              <a:ea typeface="PMingLiU" panose="02020500000000000000" pitchFamily="18" charset="-120"/>
            </a:endParaRPr>
          </a:p>
          <a:p>
            <a:pPr marL="0" indent="0">
              <a:buNone/>
            </a:pPr>
            <a:endParaRPr lang="en-US" altLang="zh-TW" sz="2400" dirty="0" smtClean="0">
              <a:ea typeface="PMingLiU" panose="02020500000000000000" pitchFamily="18" charset="-120"/>
            </a:endParaRPr>
          </a:p>
          <a:p>
            <a:pPr marL="0" indent="0">
              <a:buNone/>
            </a:pPr>
            <a:endParaRPr lang="en-US" altLang="zh-TW" sz="2400" dirty="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9" name="標題 8"/>
          <p:cNvSpPr>
            <a:spLocks noGrp="1"/>
          </p:cNvSpPr>
          <p:nvPr>
            <p:ph type="title"/>
          </p:nvPr>
        </p:nvSpPr>
        <p:spPr/>
        <p:txBody>
          <a:bodyPr/>
          <a:lstStyle/>
          <a:p>
            <a:endParaRPr lang="zh-TW" altLang="en-US"/>
          </a:p>
        </p:txBody>
      </p:sp>
      <p:sp>
        <p:nvSpPr>
          <p:cNvPr id="10" name="矩形 9"/>
          <p:cNvSpPr/>
          <p:nvPr/>
        </p:nvSpPr>
        <p:spPr>
          <a:xfrm>
            <a:off x="0"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37033" y="104401"/>
            <a:ext cx="835707" cy="821988"/>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421549" y="284562"/>
            <a:ext cx="10766582" cy="461665"/>
          </a:xfrm>
          <a:prstGeom prst="rect">
            <a:avLst/>
          </a:prstGeom>
          <a:noFill/>
        </p:spPr>
        <p:txBody>
          <a:bodyPr wrap="square" rtlCol="0">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Direct determinants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Facilitating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Conditions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5" name="组合 16"/>
          <p:cNvGrpSpPr/>
          <p:nvPr/>
        </p:nvGrpSpPr>
        <p:grpSpPr>
          <a:xfrm>
            <a:off x="1421549" y="1936246"/>
            <a:ext cx="605211" cy="582255"/>
            <a:chOff x="7460039" y="1375766"/>
            <a:chExt cx="1428337" cy="1424584"/>
          </a:xfrm>
        </p:grpSpPr>
        <p:sp>
          <p:nvSpPr>
            <p:cNvPr id="16" name="等腰三角形 1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7" name="等腰三角形 1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8" name="组合 16"/>
          <p:cNvGrpSpPr/>
          <p:nvPr/>
        </p:nvGrpSpPr>
        <p:grpSpPr>
          <a:xfrm>
            <a:off x="1442057" y="3212132"/>
            <a:ext cx="605211" cy="582255"/>
            <a:chOff x="7460039" y="1375766"/>
            <a:chExt cx="1428337" cy="1424584"/>
          </a:xfrm>
        </p:grpSpPr>
        <p:sp>
          <p:nvSpPr>
            <p:cNvPr id="19" name="等腰三角形 1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0" name="等腰三角形 1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8651228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42504" y="1407266"/>
            <a:ext cx="8761412" cy="4429329"/>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Hypothesis 4b</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50000"/>
              </a:lnSpc>
              <a:buNone/>
            </a:pPr>
            <a:r>
              <a:rPr lang="en-US" altLang="zh-TW" sz="2400" dirty="0" smtClean="0">
                <a:latin typeface="Microsoft YaHei" panose="020B0503020204020204" pitchFamily="34" charset="-122"/>
                <a:ea typeface="Microsoft YaHei" panose="020B0503020204020204" pitchFamily="34" charset="-122"/>
              </a:rPr>
              <a:t>The influence of facilitating conditions on usage will be moderated by </a:t>
            </a:r>
            <a:r>
              <a:rPr lang="en-US" altLang="zh-TW" sz="2400" dirty="0" smtClean="0">
                <a:solidFill>
                  <a:srgbClr val="FF0000"/>
                </a:solidFill>
                <a:latin typeface="Microsoft YaHei" panose="020B0503020204020204" pitchFamily="34" charset="-122"/>
                <a:ea typeface="Microsoft YaHei" panose="020B0503020204020204" pitchFamily="34" charset="-122"/>
              </a:rPr>
              <a:t>age</a:t>
            </a:r>
            <a:r>
              <a:rPr lang="en-US" altLang="zh-TW" sz="2400" dirty="0" smtClean="0">
                <a:latin typeface="Microsoft YaHei" panose="020B0503020204020204" pitchFamily="34" charset="-122"/>
                <a:ea typeface="Microsoft YaHei" panose="020B0503020204020204" pitchFamily="34" charset="-122"/>
              </a:rPr>
              <a:t> and </a:t>
            </a:r>
            <a:r>
              <a:rPr lang="en-US" altLang="zh-TW" sz="2400" dirty="0" smtClean="0">
                <a:solidFill>
                  <a:srgbClr val="FF0000"/>
                </a:solidFill>
                <a:latin typeface="Microsoft YaHei" panose="020B0503020204020204" pitchFamily="34" charset="-122"/>
                <a:ea typeface="Microsoft YaHei" panose="020B0503020204020204" pitchFamily="34" charset="-122"/>
              </a:rPr>
              <a:t>experience </a:t>
            </a:r>
            <a:r>
              <a:rPr lang="en-US" altLang="zh-TW" sz="2400" dirty="0" smtClean="0">
                <a:latin typeface="Microsoft YaHei" panose="020B0503020204020204" pitchFamily="34" charset="-122"/>
                <a:ea typeface="Microsoft YaHei" panose="020B0503020204020204" pitchFamily="34" charset="-122"/>
              </a:rPr>
              <a:t>such that the effect will be stronger for older workers, particularly with increasing experience.</a:t>
            </a:r>
            <a:endParaRPr lang="en-US" altLang="zh-TW" sz="2400" dirty="0">
              <a:solidFill>
                <a:srgbClr val="FF0000"/>
              </a:solidFill>
              <a:latin typeface="Microsoft YaHei" panose="020B0503020204020204" pitchFamily="34" charset="-122"/>
              <a:ea typeface="Microsoft YaHei" panose="020B0503020204020204" pitchFamily="34" charset="-122"/>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3200" b="1" dirty="0" smtClean="0">
              <a:latin typeface="PMingLiU" panose="02020500000000000000" pitchFamily="18" charset="-120"/>
              <a:ea typeface="PMingLiU" panose="02020500000000000000" pitchFamily="18" charset="-120"/>
            </a:endParaRP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10" name="標題 9"/>
          <p:cNvSpPr>
            <a:spLocks noGrp="1"/>
          </p:cNvSpPr>
          <p:nvPr>
            <p:ph type="title"/>
          </p:nvPr>
        </p:nvSpPr>
        <p:spPr/>
        <p:txBody>
          <a:bodyPr/>
          <a:lstStyle/>
          <a:p>
            <a:endParaRPr lang="zh-TW" altLang="en-US"/>
          </a:p>
        </p:txBody>
      </p:sp>
      <p:sp>
        <p:nvSpPr>
          <p:cNvPr id="11" name="矩形 10"/>
          <p:cNvSpPr/>
          <p:nvPr/>
        </p:nvSpPr>
        <p:spPr>
          <a:xfrm>
            <a:off x="0"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2" name="组合 16"/>
          <p:cNvGrpSpPr/>
          <p:nvPr/>
        </p:nvGrpSpPr>
        <p:grpSpPr>
          <a:xfrm>
            <a:off x="437033" y="104401"/>
            <a:ext cx="835707" cy="821988"/>
            <a:chOff x="7460039" y="1375766"/>
            <a:chExt cx="1428337" cy="1424584"/>
          </a:xfrm>
        </p:grpSpPr>
        <p:sp>
          <p:nvSpPr>
            <p:cNvPr id="13" name="等腰三角形 1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4" name="等腰三角形 13"/>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5" name="TextBox 76"/>
          <p:cNvSpPr txBox="1"/>
          <p:nvPr/>
        </p:nvSpPr>
        <p:spPr>
          <a:xfrm>
            <a:off x="1421549" y="284562"/>
            <a:ext cx="10766582" cy="461665"/>
          </a:xfrm>
          <a:prstGeom prst="rect">
            <a:avLst/>
          </a:prstGeom>
          <a:noFill/>
        </p:spPr>
        <p:txBody>
          <a:bodyPr wrap="square" rtlCol="0">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Direct determinants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Facilitating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Conditions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6" name="组合 16"/>
          <p:cNvGrpSpPr/>
          <p:nvPr/>
        </p:nvGrpSpPr>
        <p:grpSpPr>
          <a:xfrm>
            <a:off x="667529" y="1407266"/>
            <a:ext cx="605211" cy="582255"/>
            <a:chOff x="7460039" y="1375766"/>
            <a:chExt cx="1428337" cy="1424584"/>
          </a:xfrm>
        </p:grpSpPr>
        <p:sp>
          <p:nvSpPr>
            <p:cNvPr id="17" name="等腰三角形 1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8" name="等腰三角形 1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35008411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42504" y="1407266"/>
            <a:ext cx="8761412" cy="4429329"/>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Hypothesis 5a</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50000"/>
              </a:lnSpc>
              <a:buNone/>
            </a:pPr>
            <a:r>
              <a:rPr lang="en-US" altLang="zh-TW" sz="2400" dirty="0" smtClean="0">
                <a:latin typeface="Microsoft YaHei" panose="020B0503020204020204" pitchFamily="34" charset="-122"/>
                <a:ea typeface="Microsoft YaHei" panose="020B0503020204020204" pitchFamily="34" charset="-122"/>
              </a:rPr>
              <a:t>Compute self-efficiency will </a:t>
            </a:r>
            <a:r>
              <a:rPr lang="en-US" altLang="zh-TW" sz="2400" dirty="0" smtClean="0">
                <a:solidFill>
                  <a:srgbClr val="FF0000"/>
                </a:solidFill>
                <a:latin typeface="Microsoft YaHei" panose="020B0503020204020204" pitchFamily="34" charset="-122"/>
                <a:ea typeface="Microsoft YaHei" panose="020B0503020204020204" pitchFamily="34" charset="-122"/>
              </a:rPr>
              <a:t>not</a:t>
            </a:r>
            <a:r>
              <a:rPr lang="en-US" altLang="zh-TW" sz="2400" dirty="0" smtClean="0">
                <a:latin typeface="Microsoft YaHei" panose="020B0503020204020204" pitchFamily="34" charset="-122"/>
                <a:ea typeface="Microsoft YaHei" panose="020B0503020204020204" pitchFamily="34" charset="-122"/>
              </a:rPr>
              <a:t> have a significant influence on behavioral intention.</a:t>
            </a:r>
          </a:p>
          <a:p>
            <a:pPr marL="0" indent="0">
              <a:buNone/>
            </a:pPr>
            <a:r>
              <a:rPr lang="en-US" altLang="zh-TW" sz="3200" b="1" dirty="0">
                <a:solidFill>
                  <a:schemeClr val="accent1">
                    <a:lumMod val="75000"/>
                  </a:schemeClr>
                </a:solidFill>
                <a:latin typeface="Microsoft YaHei" panose="020B0503020204020204" pitchFamily="34" charset="-122"/>
                <a:ea typeface="Microsoft YaHei" panose="020B0503020204020204" pitchFamily="34" charset="-122"/>
              </a:rPr>
              <a:t>Hypothesis </a:t>
            </a: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5b</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50000"/>
              </a:lnSpc>
              <a:buNone/>
            </a:pPr>
            <a:r>
              <a:rPr lang="en-US" altLang="zh-TW" sz="2400" dirty="0" smtClean="0">
                <a:latin typeface="Microsoft YaHei" panose="020B0503020204020204" pitchFamily="34" charset="-122"/>
                <a:ea typeface="Microsoft YaHei" panose="020B0503020204020204" pitchFamily="34" charset="-122"/>
              </a:rPr>
              <a:t>Compute anxiety </a:t>
            </a:r>
            <a:r>
              <a:rPr lang="en-US" altLang="zh-TW" sz="2400" dirty="0">
                <a:latin typeface="Microsoft YaHei" panose="020B0503020204020204" pitchFamily="34" charset="-122"/>
                <a:ea typeface="Microsoft YaHei" panose="020B0503020204020204" pitchFamily="34" charset="-122"/>
              </a:rPr>
              <a:t>will </a:t>
            </a:r>
            <a:r>
              <a:rPr lang="en-US" altLang="zh-TW" sz="2400" dirty="0">
                <a:solidFill>
                  <a:srgbClr val="FF0000"/>
                </a:solidFill>
                <a:latin typeface="Microsoft YaHei" panose="020B0503020204020204" pitchFamily="34" charset="-122"/>
                <a:ea typeface="Microsoft YaHei" panose="020B0503020204020204" pitchFamily="34" charset="-122"/>
              </a:rPr>
              <a:t>not</a:t>
            </a:r>
            <a:r>
              <a:rPr lang="en-US" altLang="zh-TW" sz="2400" dirty="0">
                <a:latin typeface="Microsoft YaHei" panose="020B0503020204020204" pitchFamily="34" charset="-122"/>
                <a:ea typeface="Microsoft YaHei" panose="020B0503020204020204" pitchFamily="34" charset="-122"/>
              </a:rPr>
              <a:t> have a significant influence on behavioral intention.</a:t>
            </a:r>
            <a:endParaRPr lang="en-US" altLang="zh-TW" sz="2400" dirty="0">
              <a:solidFill>
                <a:srgbClr val="FF0000"/>
              </a:solidFill>
              <a:latin typeface="Microsoft YaHei" panose="020B0503020204020204" pitchFamily="34" charset="-122"/>
              <a:ea typeface="Microsoft YaHei" panose="020B0503020204020204" pitchFamily="34" charset="-122"/>
            </a:endParaRPr>
          </a:p>
          <a:p>
            <a:pPr marL="0" indent="0">
              <a:lnSpc>
                <a:spcPct val="150000"/>
              </a:lnSpc>
              <a:buNone/>
            </a:pPr>
            <a:endParaRPr lang="en-US" altLang="zh-TW" sz="2400" dirty="0">
              <a:solidFill>
                <a:srgbClr val="FF0000"/>
              </a:solidFill>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3200" b="1" dirty="0" smtClean="0">
              <a:latin typeface="PMingLiU" panose="02020500000000000000" pitchFamily="18" charset="-120"/>
              <a:ea typeface="PMingLiU" panose="02020500000000000000" pitchFamily="18" charset="-120"/>
            </a:endParaRP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9" name="標題 8"/>
          <p:cNvSpPr>
            <a:spLocks noGrp="1"/>
          </p:cNvSpPr>
          <p:nvPr>
            <p:ph type="title"/>
          </p:nvPr>
        </p:nvSpPr>
        <p:spPr/>
        <p:txBody>
          <a:bodyPr/>
          <a:lstStyle/>
          <a:p>
            <a:endParaRPr lang="zh-TW" altLang="en-US"/>
          </a:p>
        </p:txBody>
      </p:sp>
      <p:sp>
        <p:nvSpPr>
          <p:cNvPr id="10" name="矩形 9"/>
          <p:cNvSpPr/>
          <p:nvPr/>
        </p:nvSpPr>
        <p:spPr>
          <a:xfrm>
            <a:off x="3869"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40902" y="104401"/>
            <a:ext cx="835707" cy="821988"/>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425418" y="284562"/>
            <a:ext cx="10766582" cy="461665"/>
          </a:xfrm>
          <a:prstGeom prst="rect">
            <a:avLst/>
          </a:prstGeom>
          <a:noFill/>
        </p:spPr>
        <p:txBody>
          <a:bodyPr wrap="square" rtlCol="0">
            <a:spAutoFit/>
          </a:bodyPr>
          <a:lstStyle/>
          <a:p>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Indirect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determinants</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Self-efficiency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&amp; Anxiety</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5" name="组合 16"/>
          <p:cNvGrpSpPr/>
          <p:nvPr/>
        </p:nvGrpSpPr>
        <p:grpSpPr>
          <a:xfrm>
            <a:off x="667529" y="1407266"/>
            <a:ext cx="605211" cy="582255"/>
            <a:chOff x="7460039" y="1375766"/>
            <a:chExt cx="1428337" cy="1424584"/>
          </a:xfrm>
        </p:grpSpPr>
        <p:sp>
          <p:nvSpPr>
            <p:cNvPr id="16" name="等腰三角形 1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7" name="等腰三角形 1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8" name="组合 16"/>
          <p:cNvGrpSpPr/>
          <p:nvPr/>
        </p:nvGrpSpPr>
        <p:grpSpPr>
          <a:xfrm>
            <a:off x="646681" y="3181076"/>
            <a:ext cx="605211" cy="582255"/>
            <a:chOff x="7460039" y="1375766"/>
            <a:chExt cx="1428337" cy="1424584"/>
          </a:xfrm>
        </p:grpSpPr>
        <p:sp>
          <p:nvSpPr>
            <p:cNvPr id="19" name="等腰三角形 1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0" name="等腰三角形 1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3103564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3" name="组合 16"/>
          <p:cNvGrpSpPr/>
          <p:nvPr/>
        </p:nvGrpSpPr>
        <p:grpSpPr>
          <a:xfrm>
            <a:off x="437033" y="104400"/>
            <a:ext cx="835707" cy="705600"/>
            <a:chOff x="7460039" y="1375766"/>
            <a:chExt cx="1428337" cy="1424584"/>
          </a:xfrm>
        </p:grpSpPr>
        <p:sp>
          <p:nvSpPr>
            <p:cNvPr id="4" name="等腰三角形 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5" name="等腰三角形 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6"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Abstract</a:t>
            </a:r>
          </a:p>
        </p:txBody>
      </p:sp>
      <p:sp>
        <p:nvSpPr>
          <p:cNvPr id="7" name="Rectangle 3"/>
          <p:cNvSpPr txBox="1">
            <a:spLocks noChangeArrowheads="1"/>
          </p:cNvSpPr>
          <p:nvPr/>
        </p:nvSpPr>
        <p:spPr>
          <a:xfrm>
            <a:off x="1195754" y="1240631"/>
            <a:ext cx="10369516" cy="4924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TW" sz="2400" b="1" dirty="0" smtClean="0">
                <a:latin typeface="Microsoft YaHei" panose="020B0503020204020204" pitchFamily="34" charset="-122"/>
                <a:ea typeface="Microsoft YaHei" panose="020B0503020204020204" pitchFamily="34" charset="-122"/>
              </a:rPr>
              <a:t> Review user acceptance literature and discuss eight  </a:t>
            </a:r>
          </a:p>
          <a:p>
            <a:pPr>
              <a:buFontTx/>
              <a:buNone/>
            </a:pPr>
            <a:r>
              <a:rPr lang="en-US" altLang="zh-TW" sz="2400" b="1" dirty="0" smtClean="0">
                <a:latin typeface="Microsoft YaHei" panose="020B0503020204020204" pitchFamily="34" charset="-122"/>
                <a:ea typeface="Microsoft YaHei" panose="020B0503020204020204" pitchFamily="34" charset="-122"/>
              </a:rPr>
              <a:t> prominent models</a:t>
            </a:r>
          </a:p>
          <a:p>
            <a:pPr>
              <a:buFontTx/>
              <a:buNone/>
            </a:pPr>
            <a:endParaRPr lang="en-US" altLang="zh-TW" sz="2400" b="1" dirty="0" smtClean="0">
              <a:latin typeface="Microsoft YaHei" panose="020B0503020204020204" pitchFamily="34" charset="-122"/>
              <a:ea typeface="Microsoft YaHei" panose="020B0503020204020204" pitchFamily="34" charset="-122"/>
            </a:endParaRPr>
          </a:p>
          <a:p>
            <a:pPr>
              <a:buFontTx/>
              <a:buNone/>
            </a:pPr>
            <a:r>
              <a:rPr lang="en-US" altLang="zh-TW" b="1" dirty="0" smtClean="0">
                <a:latin typeface="Microsoft YaHei" panose="020B0503020204020204" pitchFamily="34" charset="-122"/>
                <a:ea typeface="Microsoft YaHei" panose="020B0503020204020204" pitchFamily="34" charset="-122"/>
              </a:rPr>
              <a:t>The eight models</a:t>
            </a:r>
          </a:p>
          <a:p>
            <a:pPr lvl="1">
              <a:buFont typeface="Calibri" panose="020F0502020204030204" pitchFamily="34" charset="0"/>
              <a:buAutoNum type="arabicPeriod"/>
            </a:pPr>
            <a:r>
              <a:rPr lang="en-US" altLang="zh-TW" dirty="0" smtClean="0">
                <a:latin typeface="Microsoft YaHei" panose="020B0503020204020204" pitchFamily="34" charset="-122"/>
                <a:ea typeface="Microsoft YaHei" panose="020B0503020204020204" pitchFamily="34" charset="-122"/>
              </a:rPr>
              <a:t>  the Theory of Reasoned Action </a:t>
            </a:r>
            <a:r>
              <a:rPr lang="en-US" altLang="zh-TW" dirty="0" smtClean="0">
                <a:solidFill>
                  <a:srgbClr val="FF0000"/>
                </a:solidFill>
                <a:latin typeface="Microsoft YaHei" panose="020B0503020204020204" pitchFamily="34" charset="-122"/>
                <a:ea typeface="Microsoft YaHei" panose="020B0503020204020204" pitchFamily="34" charset="-122"/>
              </a:rPr>
              <a:t>(TRA) </a:t>
            </a:r>
          </a:p>
          <a:p>
            <a:pPr lvl="1">
              <a:buFont typeface="Calibri" panose="020F0502020204030204" pitchFamily="34" charset="0"/>
              <a:buAutoNum type="arabicPeriod"/>
            </a:pPr>
            <a:r>
              <a:rPr lang="en-US" altLang="zh-TW" dirty="0" smtClean="0">
                <a:latin typeface="Microsoft YaHei" panose="020B0503020204020204" pitchFamily="34" charset="-122"/>
                <a:ea typeface="Microsoft YaHei" panose="020B0503020204020204" pitchFamily="34" charset="-122"/>
              </a:rPr>
              <a:t>  the Technology Acceptance Model </a:t>
            </a:r>
            <a:r>
              <a:rPr lang="en-US" altLang="zh-TW" dirty="0" smtClean="0">
                <a:solidFill>
                  <a:srgbClr val="FF0000"/>
                </a:solidFill>
                <a:latin typeface="Microsoft YaHei" panose="020B0503020204020204" pitchFamily="34" charset="-122"/>
                <a:ea typeface="Microsoft YaHei" panose="020B0503020204020204" pitchFamily="34" charset="-122"/>
              </a:rPr>
              <a:t>(TAM)</a:t>
            </a:r>
          </a:p>
          <a:p>
            <a:pPr lvl="1">
              <a:buFont typeface="Calibri" panose="020F0502020204030204" pitchFamily="34" charset="0"/>
              <a:buAutoNum type="arabicPeriod"/>
            </a:pPr>
            <a:r>
              <a:rPr lang="en-US" altLang="zh-TW" dirty="0" smtClean="0">
                <a:latin typeface="Microsoft YaHei" panose="020B0503020204020204" pitchFamily="34" charset="-122"/>
                <a:ea typeface="Microsoft YaHei" panose="020B0503020204020204" pitchFamily="34" charset="-122"/>
              </a:rPr>
              <a:t>  the Motivational Model </a:t>
            </a:r>
            <a:r>
              <a:rPr lang="en-US" altLang="zh-TW" dirty="0" smtClean="0">
                <a:solidFill>
                  <a:srgbClr val="FF0000"/>
                </a:solidFill>
                <a:latin typeface="Microsoft YaHei" panose="020B0503020204020204" pitchFamily="34" charset="-122"/>
                <a:ea typeface="Microsoft YaHei" panose="020B0503020204020204" pitchFamily="34" charset="-122"/>
              </a:rPr>
              <a:t>(MM)</a:t>
            </a:r>
          </a:p>
          <a:p>
            <a:pPr lvl="1">
              <a:buFont typeface="Calibri" panose="020F0502020204030204" pitchFamily="34" charset="0"/>
              <a:buAutoNum type="arabicPeriod"/>
            </a:pPr>
            <a:r>
              <a:rPr lang="en-US" altLang="zh-TW" dirty="0" smtClean="0">
                <a:latin typeface="Microsoft YaHei" panose="020B0503020204020204" pitchFamily="34" charset="-122"/>
                <a:ea typeface="Microsoft YaHei" panose="020B0503020204020204" pitchFamily="34" charset="-122"/>
              </a:rPr>
              <a:t>  the Theory of Planned Behavior </a:t>
            </a:r>
            <a:r>
              <a:rPr lang="en-US" altLang="zh-TW" dirty="0" smtClean="0">
                <a:solidFill>
                  <a:srgbClr val="FF0000"/>
                </a:solidFill>
                <a:latin typeface="Microsoft YaHei" panose="020B0503020204020204" pitchFamily="34" charset="-122"/>
                <a:ea typeface="Microsoft YaHei" panose="020B0503020204020204" pitchFamily="34" charset="-122"/>
              </a:rPr>
              <a:t>(TPB)</a:t>
            </a:r>
          </a:p>
          <a:p>
            <a:pPr lvl="1">
              <a:buFont typeface="Calibri" panose="020F0502020204030204" pitchFamily="34" charset="0"/>
              <a:buAutoNum type="arabicPeriod"/>
            </a:pPr>
            <a:r>
              <a:rPr lang="en-US" altLang="zh-TW" dirty="0" smtClean="0">
                <a:latin typeface="Microsoft YaHei" panose="020B0503020204020204" pitchFamily="34" charset="-122"/>
                <a:ea typeface="Microsoft YaHei" panose="020B0503020204020204" pitchFamily="34" charset="-122"/>
              </a:rPr>
              <a:t>  a model Combining the Technology Acceptance Model and the  Theory of Planned Behavior </a:t>
            </a:r>
            <a:r>
              <a:rPr lang="en-US" altLang="zh-TW" dirty="0" smtClean="0">
                <a:solidFill>
                  <a:srgbClr val="FF0000"/>
                </a:solidFill>
                <a:latin typeface="Microsoft YaHei" panose="020B0503020204020204" pitchFamily="34" charset="-122"/>
                <a:ea typeface="Microsoft YaHei" panose="020B0503020204020204" pitchFamily="34" charset="-122"/>
              </a:rPr>
              <a:t>(C-TAM-TPB)</a:t>
            </a:r>
          </a:p>
          <a:p>
            <a:pPr lvl="1">
              <a:buFont typeface="Calibri" panose="020F0502020204030204" pitchFamily="34" charset="0"/>
              <a:buAutoNum type="arabicPeriod"/>
            </a:pPr>
            <a:r>
              <a:rPr lang="en-US" altLang="zh-TW" dirty="0" smtClean="0">
                <a:latin typeface="Microsoft YaHei" panose="020B0503020204020204" pitchFamily="34" charset="-122"/>
                <a:ea typeface="Microsoft YaHei" panose="020B0503020204020204" pitchFamily="34" charset="-122"/>
              </a:rPr>
              <a:t>the Model of PC Utilization </a:t>
            </a:r>
            <a:r>
              <a:rPr lang="en-US" altLang="zh-TW" dirty="0" smtClean="0">
                <a:solidFill>
                  <a:srgbClr val="FF0000"/>
                </a:solidFill>
                <a:latin typeface="Microsoft YaHei" panose="020B0503020204020204" pitchFamily="34" charset="-122"/>
                <a:ea typeface="Microsoft YaHei" panose="020B0503020204020204" pitchFamily="34" charset="-122"/>
              </a:rPr>
              <a:t>(MPCU)</a:t>
            </a:r>
          </a:p>
          <a:p>
            <a:pPr lvl="1">
              <a:buFont typeface="Calibri" panose="020F0502020204030204" pitchFamily="34" charset="0"/>
              <a:buAutoNum type="arabicPeriod"/>
            </a:pPr>
            <a:r>
              <a:rPr lang="en-US" altLang="zh-TW" dirty="0" smtClean="0">
                <a:latin typeface="Microsoft YaHei" panose="020B0503020204020204" pitchFamily="34" charset="-122"/>
                <a:ea typeface="Microsoft YaHei" panose="020B0503020204020204" pitchFamily="34" charset="-122"/>
              </a:rPr>
              <a:t>the Innovation Diffusion Theory </a:t>
            </a:r>
            <a:r>
              <a:rPr lang="en-US" altLang="zh-TW" dirty="0" smtClean="0">
                <a:solidFill>
                  <a:srgbClr val="FF0000"/>
                </a:solidFill>
                <a:latin typeface="Microsoft YaHei" panose="020B0503020204020204" pitchFamily="34" charset="-122"/>
                <a:ea typeface="Microsoft YaHei" panose="020B0503020204020204" pitchFamily="34" charset="-122"/>
              </a:rPr>
              <a:t>(IDT)</a:t>
            </a:r>
          </a:p>
          <a:p>
            <a:pPr lvl="1">
              <a:buFont typeface="Calibri" panose="020F0502020204030204" pitchFamily="34" charset="0"/>
              <a:buAutoNum type="arabicPeriod"/>
            </a:pPr>
            <a:r>
              <a:rPr lang="en-US" altLang="zh-TW" dirty="0" smtClean="0">
                <a:latin typeface="Microsoft YaHei" panose="020B0503020204020204" pitchFamily="34" charset="-122"/>
                <a:ea typeface="Microsoft YaHei" panose="020B0503020204020204" pitchFamily="34" charset="-122"/>
              </a:rPr>
              <a:t>the Social Cognitive Theory </a:t>
            </a:r>
            <a:r>
              <a:rPr lang="en-US" altLang="zh-TW" dirty="0" smtClean="0">
                <a:solidFill>
                  <a:srgbClr val="FF0000"/>
                </a:solidFill>
                <a:latin typeface="Microsoft YaHei" panose="020B0503020204020204" pitchFamily="34" charset="-122"/>
                <a:ea typeface="Microsoft YaHei" panose="020B0503020204020204" pitchFamily="34" charset="-122"/>
              </a:rPr>
              <a:t>(SCT)</a:t>
            </a:r>
            <a:endParaRPr lang="en-US" altLang="zh-TW" dirty="0" smtClean="0">
              <a:latin typeface="Microsoft YaHei" panose="020B0503020204020204" pitchFamily="34" charset="-122"/>
              <a:ea typeface="Microsoft YaHei" panose="020B0503020204020204" pitchFamily="34" charset="-122"/>
            </a:endParaRPr>
          </a:p>
        </p:txBody>
      </p:sp>
      <p:grpSp>
        <p:nvGrpSpPr>
          <p:cNvPr id="8" name="组合 16"/>
          <p:cNvGrpSpPr/>
          <p:nvPr/>
        </p:nvGrpSpPr>
        <p:grpSpPr>
          <a:xfrm>
            <a:off x="511155" y="1150195"/>
            <a:ext cx="684599" cy="565920"/>
            <a:chOff x="7460039" y="1375766"/>
            <a:chExt cx="1428337" cy="1424584"/>
          </a:xfrm>
        </p:grpSpPr>
        <p:sp>
          <p:nvSpPr>
            <p:cNvPr id="9" name="等腰三角形 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 name="等腰三角形 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Tree>
    <p:extLst>
      <p:ext uri="{BB962C8B-B14F-4D97-AF65-F5344CB8AC3E}">
        <p14:creationId xmlns:p14="http://schemas.microsoft.com/office/powerpoint/2010/main" val="10543231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42504" y="1407266"/>
            <a:ext cx="8761412" cy="4429329"/>
          </a:xfrm>
        </p:spPr>
        <p:txBody>
          <a:bodyPr>
            <a:normAutofit/>
          </a:bodyPr>
          <a:lstStyle/>
          <a:p>
            <a:pPr marL="0" indent="0">
              <a:lnSpc>
                <a:spcPct val="110000"/>
              </a:lnSpc>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Definition</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10000"/>
              </a:lnSpc>
              <a:buNone/>
            </a:pPr>
            <a:r>
              <a:rPr lang="en-US" altLang="zh-TW" sz="2400" dirty="0" smtClean="0">
                <a:latin typeface="Microsoft YaHei" panose="020B0503020204020204" pitchFamily="34" charset="-122"/>
                <a:ea typeface="Microsoft YaHei" panose="020B0503020204020204" pitchFamily="34" charset="-122"/>
              </a:rPr>
              <a:t>An individual`s overall affective reaction to using a system.</a:t>
            </a:r>
            <a:endParaRPr lang="en-US" altLang="zh-TW" dirty="0" smtClean="0">
              <a:latin typeface="Microsoft YaHei" panose="020B0503020204020204" pitchFamily="34" charset="-122"/>
              <a:ea typeface="Microsoft YaHei" panose="020B0503020204020204" pitchFamily="34" charset="-122"/>
            </a:endParaRPr>
          </a:p>
          <a:p>
            <a:pPr marL="0" indent="0">
              <a:buNone/>
            </a:pP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Constructs</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Attitude toward behavior (TRA,TPB/DTPB, C-TAM-TPB)</a:t>
            </a: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Intrinsic motivation (MM)</a:t>
            </a: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Affect toward use (MPCU)</a:t>
            </a:r>
          </a:p>
          <a:p>
            <a:pPr marL="457200" indent="-457200">
              <a:buAutoNum type="arabicPeriod"/>
            </a:pPr>
            <a:r>
              <a:rPr lang="en-US" altLang="zh-TW" sz="2400" dirty="0" smtClean="0">
                <a:latin typeface="Microsoft YaHei" panose="020B0503020204020204" pitchFamily="34" charset="-122"/>
                <a:ea typeface="Microsoft YaHei" panose="020B0503020204020204" pitchFamily="34" charset="-122"/>
              </a:rPr>
              <a:t>Affect (SCT)</a:t>
            </a: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10" name="標題 9"/>
          <p:cNvSpPr>
            <a:spLocks noGrp="1"/>
          </p:cNvSpPr>
          <p:nvPr>
            <p:ph type="title"/>
          </p:nvPr>
        </p:nvSpPr>
        <p:spPr/>
        <p:txBody>
          <a:bodyPr/>
          <a:lstStyle/>
          <a:p>
            <a:endParaRPr lang="zh-TW" altLang="en-US"/>
          </a:p>
        </p:txBody>
      </p:sp>
      <p:sp>
        <p:nvSpPr>
          <p:cNvPr id="11" name="矩形 10"/>
          <p:cNvSpPr/>
          <p:nvPr/>
        </p:nvSpPr>
        <p:spPr>
          <a:xfrm>
            <a:off x="3869"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2" name="组合 16"/>
          <p:cNvGrpSpPr/>
          <p:nvPr/>
        </p:nvGrpSpPr>
        <p:grpSpPr>
          <a:xfrm>
            <a:off x="440902" y="104401"/>
            <a:ext cx="835707" cy="821988"/>
            <a:chOff x="7460039" y="1375766"/>
            <a:chExt cx="1428337" cy="1424584"/>
          </a:xfrm>
        </p:grpSpPr>
        <p:sp>
          <p:nvSpPr>
            <p:cNvPr id="13" name="等腰三角形 1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4" name="等腰三角形 13"/>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5" name="TextBox 76"/>
          <p:cNvSpPr txBox="1"/>
          <p:nvPr/>
        </p:nvSpPr>
        <p:spPr>
          <a:xfrm>
            <a:off x="1425418" y="284562"/>
            <a:ext cx="10766582" cy="461665"/>
          </a:xfrm>
          <a:prstGeom prst="rect">
            <a:avLst/>
          </a:prstGeom>
          <a:noFill/>
        </p:spPr>
        <p:txBody>
          <a:bodyPr wrap="square" rtlCol="0">
            <a:spAutoFit/>
          </a:bodyPr>
          <a:lstStyle/>
          <a:p>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Indirect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determinants</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
            </a:r>
            <a:r>
              <a:rPr lang="zh-TW" altLang="en-US" sz="2400" b="1" dirty="0" smtClean="0">
                <a:solidFill>
                  <a:srgbClr val="0070C0"/>
                </a:solidFill>
                <a:latin typeface="Microsoft YaHei" panose="020B0503020204020204" pitchFamily="34" charset="-122"/>
                <a:ea typeface="Microsoft YaHei" panose="020B0503020204020204" pitchFamily="34" charset="-122"/>
                <a:cs typeface="+mn-ea"/>
                <a:sym typeface="+mn-lt"/>
              </a:rPr>
              <a:t>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Attitude toward using technology</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6" name="组合 16"/>
          <p:cNvGrpSpPr/>
          <p:nvPr/>
        </p:nvGrpSpPr>
        <p:grpSpPr>
          <a:xfrm>
            <a:off x="667529" y="1407266"/>
            <a:ext cx="605211" cy="582255"/>
            <a:chOff x="7460039" y="1375766"/>
            <a:chExt cx="1428337" cy="1424584"/>
          </a:xfrm>
        </p:grpSpPr>
        <p:sp>
          <p:nvSpPr>
            <p:cNvPr id="17" name="等腰三角形 1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8" name="等腰三角形 1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9" name="组合 16"/>
          <p:cNvGrpSpPr/>
          <p:nvPr/>
        </p:nvGrpSpPr>
        <p:grpSpPr>
          <a:xfrm>
            <a:off x="667529" y="3121427"/>
            <a:ext cx="605211" cy="582255"/>
            <a:chOff x="7460039" y="1375766"/>
            <a:chExt cx="1428337" cy="1424584"/>
          </a:xfrm>
        </p:grpSpPr>
        <p:sp>
          <p:nvSpPr>
            <p:cNvPr id="20" name="等腰三角形 19"/>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1" name="等腰三角形 20"/>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17797592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7455" y="452718"/>
            <a:ext cx="6470437" cy="6056197"/>
          </a:xfrm>
        </p:spPr>
      </p:pic>
      <p:pic>
        <p:nvPicPr>
          <p:cNvPr id="3" name="圖片 2"/>
          <p:cNvPicPr>
            <a:picLocks noChangeAspect="1"/>
          </p:cNvPicPr>
          <p:nvPr/>
        </p:nvPicPr>
        <p:blipFill>
          <a:blip r:embed="rId4"/>
          <a:stretch>
            <a:fillRect/>
          </a:stretch>
        </p:blipFill>
        <p:spPr>
          <a:xfrm>
            <a:off x="2860677" y="532614"/>
            <a:ext cx="6474513" cy="6254685"/>
          </a:xfrm>
          <a:prstGeom prst="rect">
            <a:avLst/>
          </a:prstGeom>
        </p:spPr>
      </p:pic>
      <p:sp>
        <p:nvSpPr>
          <p:cNvPr id="5" name="矩形 4"/>
          <p:cNvSpPr/>
          <p:nvPr/>
        </p:nvSpPr>
        <p:spPr>
          <a:xfrm>
            <a:off x="3869"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40902" y="104401"/>
            <a:ext cx="835707" cy="821988"/>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425418" y="284562"/>
            <a:ext cx="10766582" cy="830997"/>
          </a:xfrm>
          <a:prstGeom prst="rect">
            <a:avLst/>
          </a:prstGeom>
          <a:noFill/>
        </p:spPr>
        <p:txBody>
          <a:bodyPr wrap="square" rtlCol="0">
            <a:spAutoFit/>
          </a:bodyPr>
          <a:lstStyle/>
          <a:p>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Attitude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toward using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technology:</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 Root Constructs , Definitions , and Scales</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34034424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42503" y="1407266"/>
            <a:ext cx="9504053" cy="4429329"/>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Hypothesis 5c</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50000"/>
              </a:lnSpc>
              <a:buNone/>
            </a:pPr>
            <a:r>
              <a:rPr lang="en-US" altLang="zh-TW" sz="2400" dirty="0" smtClean="0">
                <a:latin typeface="Microsoft YaHei" panose="020B0503020204020204" pitchFamily="34" charset="-122"/>
                <a:ea typeface="Microsoft YaHei" panose="020B0503020204020204" pitchFamily="34" charset="-122"/>
              </a:rPr>
              <a:t>Attitude toward using technology will </a:t>
            </a:r>
            <a:r>
              <a:rPr lang="en-US" altLang="zh-TW" sz="2400" dirty="0" smtClean="0">
                <a:solidFill>
                  <a:srgbClr val="FF0000"/>
                </a:solidFill>
                <a:latin typeface="Microsoft YaHei" panose="020B0503020204020204" pitchFamily="34" charset="-122"/>
                <a:ea typeface="Microsoft YaHei" panose="020B0503020204020204" pitchFamily="34" charset="-122"/>
              </a:rPr>
              <a:t>not</a:t>
            </a:r>
            <a:r>
              <a:rPr lang="en-US" altLang="zh-TW" sz="2400" dirty="0" smtClean="0">
                <a:latin typeface="Microsoft YaHei" panose="020B0503020204020204" pitchFamily="34" charset="-122"/>
                <a:ea typeface="Microsoft YaHei" panose="020B0503020204020204" pitchFamily="34" charset="-122"/>
              </a:rPr>
              <a:t> have a significant influence on behavioral intention.</a:t>
            </a:r>
          </a:p>
          <a:p>
            <a:pPr marL="0" indent="0">
              <a:lnSpc>
                <a:spcPct val="150000"/>
              </a:lnSpc>
              <a:buNone/>
            </a:pPr>
            <a:endParaRPr lang="en-US" altLang="zh-TW" sz="2400" dirty="0">
              <a:solidFill>
                <a:srgbClr val="FF0000"/>
              </a:solidFill>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3200" b="1" dirty="0" smtClean="0">
              <a:latin typeface="PMingLiU" panose="02020500000000000000" pitchFamily="18" charset="-120"/>
              <a:ea typeface="PMingLiU" panose="02020500000000000000" pitchFamily="18" charset="-120"/>
            </a:endParaRP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4" name="標題 3"/>
          <p:cNvSpPr>
            <a:spLocks noGrp="1"/>
          </p:cNvSpPr>
          <p:nvPr>
            <p:ph type="title"/>
          </p:nvPr>
        </p:nvSpPr>
        <p:spPr/>
        <p:txBody>
          <a:bodyPr/>
          <a:lstStyle/>
          <a:p>
            <a:endParaRPr lang="zh-TW" altLang="en-US"/>
          </a:p>
        </p:txBody>
      </p:sp>
      <p:sp>
        <p:nvSpPr>
          <p:cNvPr id="5" name="矩形 4"/>
          <p:cNvSpPr/>
          <p:nvPr/>
        </p:nvSpPr>
        <p:spPr>
          <a:xfrm>
            <a:off x="3869"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40902" y="104401"/>
            <a:ext cx="835707" cy="821988"/>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425418" y="284562"/>
            <a:ext cx="10766582" cy="461665"/>
          </a:xfrm>
          <a:prstGeom prst="rect">
            <a:avLst/>
          </a:prstGeom>
          <a:noFill/>
        </p:spPr>
        <p:txBody>
          <a:bodyPr wrap="square" rtlCol="0">
            <a:spAutoFit/>
          </a:bodyPr>
          <a:lstStyle/>
          <a:p>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Attitude </a:t>
            </a:r>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toward using </a:t>
            </a:r>
            <a:r>
              <a:rPr lang="en-US" altLang="zh-TW" sz="2400" b="1" dirty="0" smtClean="0">
                <a:solidFill>
                  <a:srgbClr val="0070C0"/>
                </a:solidFill>
                <a:latin typeface="Microsoft YaHei" panose="020B0503020204020204" pitchFamily="34" charset="-122"/>
                <a:ea typeface="Microsoft YaHei" panose="020B0503020204020204" pitchFamily="34" charset="-122"/>
                <a:cs typeface="+mn-ea"/>
                <a:sym typeface="+mn-lt"/>
              </a:rPr>
              <a:t>technology</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0" name="组合 16"/>
          <p:cNvGrpSpPr/>
          <p:nvPr/>
        </p:nvGrpSpPr>
        <p:grpSpPr>
          <a:xfrm>
            <a:off x="667529" y="1407266"/>
            <a:ext cx="605211" cy="582255"/>
            <a:chOff x="7460039" y="1375766"/>
            <a:chExt cx="1428337" cy="1424584"/>
          </a:xfrm>
        </p:grpSpPr>
        <p:sp>
          <p:nvSpPr>
            <p:cNvPr id="11" name="等腰三角形 10"/>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2" name="等腰三角形 11"/>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20069378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42504" y="1407266"/>
            <a:ext cx="8761412" cy="4429329"/>
          </a:xfrm>
        </p:spPr>
        <p:txBody>
          <a:bodyPr>
            <a:normAutofit/>
          </a:bodyPr>
          <a:lstStyle/>
          <a:p>
            <a:pPr marL="0" indent="0">
              <a:buNone/>
            </a:pPr>
            <a:r>
              <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rPr>
              <a:t>Hypothesis </a:t>
            </a:r>
            <a:r>
              <a:rPr lang="en-US" altLang="zh-TW" sz="3200" b="1" dirty="0">
                <a:solidFill>
                  <a:schemeClr val="accent1">
                    <a:lumMod val="75000"/>
                  </a:schemeClr>
                </a:solidFill>
                <a:latin typeface="Microsoft YaHei" panose="020B0503020204020204" pitchFamily="34" charset="-122"/>
                <a:ea typeface="Microsoft YaHei" panose="020B0503020204020204" pitchFamily="34" charset="-122"/>
              </a:rPr>
              <a:t>6</a:t>
            </a:r>
            <a:r>
              <a:rPr lang="zh-TW" altLang="en-US" sz="3200" b="1" dirty="0" smtClean="0">
                <a:solidFill>
                  <a:schemeClr val="accent1">
                    <a:lumMod val="75000"/>
                  </a:schemeClr>
                </a:solidFill>
                <a:latin typeface="Microsoft YaHei" panose="020B0503020204020204" pitchFamily="34" charset="-122"/>
                <a:ea typeface="Microsoft YaHei" panose="020B0503020204020204" pitchFamily="34" charset="-122"/>
              </a:rPr>
              <a:t>：</a:t>
            </a:r>
            <a:endParaRPr lang="en-US" altLang="zh-TW" sz="3200" b="1" dirty="0" smtClean="0">
              <a:solidFill>
                <a:schemeClr val="accent1">
                  <a:lumMod val="75000"/>
                </a:schemeClr>
              </a:solidFill>
              <a:latin typeface="Microsoft YaHei" panose="020B0503020204020204" pitchFamily="34" charset="-122"/>
              <a:ea typeface="Microsoft YaHei" panose="020B0503020204020204" pitchFamily="34" charset="-122"/>
            </a:endParaRPr>
          </a:p>
          <a:p>
            <a:pPr marL="0" indent="0">
              <a:lnSpc>
                <a:spcPct val="150000"/>
              </a:lnSpc>
              <a:buNone/>
            </a:pPr>
            <a:r>
              <a:rPr lang="en-US" altLang="zh-TW" sz="2400" dirty="0" smtClean="0">
                <a:latin typeface="Microsoft YaHei" panose="020B0503020204020204" pitchFamily="34" charset="-122"/>
                <a:ea typeface="Microsoft YaHei" panose="020B0503020204020204" pitchFamily="34" charset="-122"/>
              </a:rPr>
              <a:t>Behavioral intention will have a significant positive influence on usage</a:t>
            </a:r>
            <a:r>
              <a:rPr lang="en-US" altLang="zh-TW" sz="2400" dirty="0" smtClean="0"/>
              <a:t>.</a:t>
            </a:r>
          </a:p>
          <a:p>
            <a:pPr marL="0" indent="0">
              <a:lnSpc>
                <a:spcPct val="150000"/>
              </a:lnSpc>
              <a:buNone/>
            </a:pPr>
            <a:endParaRPr lang="en-US" altLang="zh-TW" sz="2400" dirty="0">
              <a:solidFill>
                <a:srgbClr val="FF0000"/>
              </a:solidFill>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2400" dirty="0" smtClean="0">
              <a:latin typeface="+mn-lt"/>
              <a:ea typeface="PMingLiU" panose="02020500000000000000" pitchFamily="18" charset="-120"/>
            </a:endParaRPr>
          </a:p>
          <a:p>
            <a:pPr marL="0" indent="0">
              <a:buNone/>
            </a:pPr>
            <a:endParaRPr lang="en-US" altLang="zh-TW" sz="3200" b="1" dirty="0" smtClean="0">
              <a:latin typeface="PMingLiU" panose="02020500000000000000" pitchFamily="18" charset="-120"/>
              <a:ea typeface="PMingLiU" panose="02020500000000000000" pitchFamily="18" charset="-120"/>
            </a:endParaRPr>
          </a:p>
          <a:p>
            <a:pPr marL="457200" indent="-457200">
              <a:lnSpc>
                <a:spcPct val="16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smtClean="0">
              <a:latin typeface="PMingLiU" panose="02020500000000000000" pitchFamily="18" charset="-120"/>
              <a:ea typeface="PMingLiU" panose="02020500000000000000" pitchFamily="18" charset="-120"/>
            </a:endParaRPr>
          </a:p>
          <a:p>
            <a:pPr marL="457200" indent="-457200">
              <a:lnSpc>
                <a:spcPct val="150000"/>
              </a:lnSpc>
              <a:buAutoNum type="arabicPeriod"/>
            </a:pPr>
            <a:endParaRPr lang="en-US" altLang="zh-TW" sz="2400" dirty="0">
              <a:latin typeface="PMingLiU" panose="02020500000000000000" pitchFamily="18" charset="-120"/>
              <a:ea typeface="PMingLiU" panose="02020500000000000000" pitchFamily="18" charset="-120"/>
            </a:endParaRPr>
          </a:p>
          <a:p>
            <a:pPr marL="0" indent="0">
              <a:lnSpc>
                <a:spcPct val="150000"/>
              </a:lnSpc>
              <a:buNone/>
            </a:pPr>
            <a:endParaRPr lang="en-US" altLang="zh-TW" dirty="0" smtClean="0"/>
          </a:p>
          <a:p>
            <a:pPr marL="0" indent="0">
              <a:lnSpc>
                <a:spcPct val="150000"/>
              </a:lnSpc>
              <a:buNone/>
            </a:pPr>
            <a:endParaRPr lang="zh-TW" altLang="zh-TW" dirty="0"/>
          </a:p>
          <a:p>
            <a:pPr marL="0" indent="0">
              <a:buNone/>
            </a:pPr>
            <a:endParaRPr lang="zh-TW" altLang="en-US" sz="2400" dirty="0"/>
          </a:p>
        </p:txBody>
      </p:sp>
      <p:sp>
        <p:nvSpPr>
          <p:cNvPr id="9" name="標題 8"/>
          <p:cNvSpPr>
            <a:spLocks noGrp="1"/>
          </p:cNvSpPr>
          <p:nvPr>
            <p:ph type="title"/>
          </p:nvPr>
        </p:nvSpPr>
        <p:spPr/>
        <p:txBody>
          <a:bodyPr/>
          <a:lstStyle/>
          <a:p>
            <a:endParaRPr lang="zh-TW" altLang="en-US" dirty="0"/>
          </a:p>
        </p:txBody>
      </p:sp>
      <p:sp>
        <p:nvSpPr>
          <p:cNvPr id="10" name="矩形 9"/>
          <p:cNvSpPr/>
          <p:nvPr/>
        </p:nvSpPr>
        <p:spPr>
          <a:xfrm>
            <a:off x="3869" y="0"/>
            <a:ext cx="12188131" cy="10652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40902" y="104401"/>
            <a:ext cx="835707" cy="821988"/>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425418" y="284562"/>
            <a:ext cx="10766582" cy="461665"/>
          </a:xfrm>
          <a:prstGeom prst="rect">
            <a:avLst/>
          </a:prstGeom>
          <a:noFill/>
        </p:spPr>
        <p:txBody>
          <a:bodyPr wrap="square" rtlCol="0">
            <a:spAutoFit/>
          </a:bodyPr>
          <a:lstStyle/>
          <a:p>
            <a:r>
              <a:rPr lang="en-US" altLang="zh-TW" sz="2400" b="1" dirty="0">
                <a:solidFill>
                  <a:srgbClr val="0070C0"/>
                </a:solidFill>
                <a:latin typeface="Microsoft YaHei" panose="020B0503020204020204" pitchFamily="34" charset="-122"/>
                <a:ea typeface="Microsoft YaHei" panose="020B0503020204020204" pitchFamily="34" charset="-122"/>
                <a:cs typeface="+mn-ea"/>
                <a:sym typeface="+mn-lt"/>
              </a:rPr>
              <a:t>Behavioral Intention</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5" name="组合 16"/>
          <p:cNvGrpSpPr/>
          <p:nvPr/>
        </p:nvGrpSpPr>
        <p:grpSpPr>
          <a:xfrm>
            <a:off x="667529" y="1407266"/>
            <a:ext cx="605211" cy="582255"/>
            <a:chOff x="7460039" y="1375766"/>
            <a:chExt cx="1428337" cy="1424584"/>
          </a:xfrm>
        </p:grpSpPr>
        <p:sp>
          <p:nvSpPr>
            <p:cNvPr id="16" name="等腰三角形 1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7" name="等腰三角形 1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36977713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5200449"/>
          </a:xfrm>
          <a:prstGeom prst="rect">
            <a:avLst/>
          </a:prstGeom>
        </p:spPr>
      </p:pic>
      <p:sp>
        <p:nvSpPr>
          <p:cNvPr id="8" name="矩形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781550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4152900 w 12192000"/>
              <a:gd name="connsiteY1" fmla="*/ 42862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819400 w 12192000"/>
              <a:gd name="connsiteY1" fmla="*/ 50101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571750 w 12192000"/>
              <a:gd name="connsiteY1" fmla="*/ 52387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2571750" y="5238750"/>
                </a:lnTo>
                <a:lnTo>
                  <a:pt x="12192000" y="0"/>
                </a:lnTo>
                <a:lnTo>
                  <a:pt x="12192000" y="6858000"/>
                </a:lnTo>
                <a:lnTo>
                  <a:pt x="0" y="6858000"/>
                </a:lnTo>
                <a:lnTo>
                  <a:pt x="0"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文本框 5"/>
          <p:cNvSpPr txBox="1"/>
          <p:nvPr/>
        </p:nvSpPr>
        <p:spPr>
          <a:xfrm>
            <a:off x="4874953" y="4147523"/>
            <a:ext cx="6540905" cy="584775"/>
          </a:xfrm>
          <a:prstGeom prst="rect">
            <a:avLst/>
          </a:prstGeom>
          <a:noFill/>
        </p:spPr>
        <p:txBody>
          <a:bodyPr wrap="square" rtlCol="0">
            <a:spAutoFit/>
          </a:bodyPr>
          <a:lstStyle/>
          <a:p>
            <a:pPr algn="ctr"/>
            <a:r>
              <a:rPr lang="en-US" altLang="zh-CN" sz="3200" b="1" dirty="0">
                <a:latin typeface="Microsoft YaHei" panose="020B0503020204020204" pitchFamily="34" charset="-122"/>
                <a:ea typeface="Microsoft YaHei" panose="020B0503020204020204" pitchFamily="34" charset="-122"/>
              </a:rPr>
              <a:t>Empirical Validation of UTAUT</a:t>
            </a:r>
          </a:p>
        </p:txBody>
      </p:sp>
      <p:sp>
        <p:nvSpPr>
          <p:cNvPr id="9" name="文本框 8"/>
          <p:cNvSpPr txBox="1"/>
          <p:nvPr/>
        </p:nvSpPr>
        <p:spPr>
          <a:xfrm>
            <a:off x="5486401" y="4855409"/>
            <a:ext cx="6994688"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Preliminary Test of </a:t>
            </a:r>
            <a:r>
              <a:rPr lang="en-US" altLang="zh-CN" dirty="0" smtClean="0">
                <a:latin typeface="Microsoft YaHei" panose="020B0503020204020204" pitchFamily="34" charset="-122"/>
                <a:ea typeface="Microsoft YaHei" panose="020B0503020204020204" pitchFamily="34" charset="-122"/>
              </a:rPr>
              <a:t>UTAUT , Cross-Validation </a:t>
            </a:r>
            <a:r>
              <a:rPr lang="en-US" altLang="zh-CN" dirty="0">
                <a:latin typeface="Microsoft YaHei" panose="020B0503020204020204" pitchFamily="34" charset="-122"/>
                <a:ea typeface="Microsoft YaHei" panose="020B0503020204020204" pitchFamily="34" charset="-122"/>
              </a:rPr>
              <a:t>of UTAUT</a:t>
            </a:r>
          </a:p>
        </p:txBody>
      </p:sp>
      <p:sp>
        <p:nvSpPr>
          <p:cNvPr id="15" name="直角三角形 14"/>
          <p:cNvSpPr>
            <a:spLocks noChangeAspect="1"/>
          </p:cNvSpPr>
          <p:nvPr/>
        </p:nvSpPr>
        <p:spPr>
          <a:xfrm rot="13501014" flipV="1">
            <a:off x="2421037" y="-184316"/>
            <a:ext cx="2212508" cy="221250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a:spLocks noChangeAspect="1"/>
          </p:cNvSpPr>
          <p:nvPr/>
        </p:nvSpPr>
        <p:spPr>
          <a:xfrm rot="13501014" flipV="1">
            <a:off x="3103798" y="130683"/>
            <a:ext cx="2212508" cy="2212508"/>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324102" y="1397422"/>
            <a:ext cx="3771898" cy="830997"/>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05</a:t>
            </a:r>
            <a:endParaRPr lang="zh-CN" altLang="en-US"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3875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animBg="1"/>
      <p:bldP spid="11" grpId="0" animBg="1"/>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內容版面配置區 5" descr="Table 14. Measurement Model Estimation for the Preliminary Test of UTAUT.jpg"/>
          <p:cNvPicPr>
            <a:picLocks noChangeAspect="1"/>
          </p:cNvPicPr>
          <p:nvPr/>
        </p:nvPicPr>
        <p:blipFill rotWithShape="1">
          <a:blip r:embed="rId2">
            <a:extLst>
              <a:ext uri="{28A0092B-C50C-407E-A947-70E740481C1C}">
                <a14:useLocalDpi xmlns:a14="http://schemas.microsoft.com/office/drawing/2010/main" val="0"/>
              </a:ext>
            </a:extLst>
          </a:blip>
          <a:srcRect r="610" b="685"/>
          <a:stretch/>
        </p:blipFill>
        <p:spPr bwMode="auto">
          <a:xfrm>
            <a:off x="3086656" y="625150"/>
            <a:ext cx="5394871" cy="623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7032"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6861" y="235795"/>
            <a:ext cx="107665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Measurement Model Estimation for the Preliminary Test of UTAUT </a:t>
            </a:r>
            <a:endParaRPr kumimoji="0" lang="zh-CN" altLang="en-US"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19204600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15341" y="683663"/>
            <a:ext cx="7365185" cy="6174337"/>
          </a:xfrm>
          <a:prstGeom prst="rect">
            <a:avLst/>
          </a:prstGeom>
        </p:spPr>
      </p:pic>
      <p:sp>
        <p:nvSpPr>
          <p:cNvPr id="3" name="矩形 2"/>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4" name="组合 16"/>
          <p:cNvGrpSpPr/>
          <p:nvPr/>
        </p:nvGrpSpPr>
        <p:grpSpPr>
          <a:xfrm>
            <a:off x="437032" y="104400"/>
            <a:ext cx="835707" cy="705600"/>
            <a:chOff x="7460039" y="1375766"/>
            <a:chExt cx="1428337" cy="1424584"/>
          </a:xfrm>
        </p:grpSpPr>
        <p:sp>
          <p:nvSpPr>
            <p:cNvPr id="5" name="等腰三角形 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6" name="等腰三角形 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7" name="TextBox 76"/>
          <p:cNvSpPr txBox="1"/>
          <p:nvPr/>
        </p:nvSpPr>
        <p:spPr>
          <a:xfrm>
            <a:off x="1346861" y="235795"/>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Item Loadings from PLS(N=215 at Each Time Period)</a:t>
            </a:r>
            <a:endParaRPr kumimoji="0" lang="zh-CN" altLang="en-US"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12822499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958323" y="674334"/>
            <a:ext cx="7638881" cy="6183666"/>
          </a:xfrm>
          <a:prstGeom prst="rect">
            <a:avLst/>
          </a:prstGeom>
        </p:spPr>
      </p:pic>
      <p:sp>
        <p:nvSpPr>
          <p:cNvPr id="3" name="矩形 2"/>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4" name="组合 16"/>
          <p:cNvGrpSpPr/>
          <p:nvPr/>
        </p:nvGrpSpPr>
        <p:grpSpPr>
          <a:xfrm>
            <a:off x="437032" y="104400"/>
            <a:ext cx="835707" cy="705600"/>
            <a:chOff x="7460039" y="1375766"/>
            <a:chExt cx="1428337" cy="1424584"/>
          </a:xfrm>
        </p:grpSpPr>
        <p:sp>
          <p:nvSpPr>
            <p:cNvPr id="5" name="等腰三角形 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6" name="等腰三角形 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7" name="TextBox 76"/>
          <p:cNvSpPr txBox="1"/>
          <p:nvPr/>
        </p:nvSpPr>
        <p:spPr>
          <a:xfrm>
            <a:off x="1346861" y="235795"/>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Item Loadings from PLS(N=215 at Each Time Period)</a:t>
            </a:r>
            <a:endParaRPr kumimoji="0" lang="zh-CN" altLang="en-US"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21141527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內容版面配置區 4" descr="Table 16. Items Used in Estimating UTAUT.jpg"/>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1" r="709" b="239"/>
          <a:stretch/>
        </p:blipFill>
        <p:spPr>
          <a:xfrm>
            <a:off x="3247054" y="634480"/>
            <a:ext cx="5393094" cy="6223519"/>
          </a:xfrm>
          <a:prstGeom prst="rect">
            <a:avLst/>
          </a:prstGeom>
        </p:spPr>
      </p:pic>
      <p:sp>
        <p:nvSpPr>
          <p:cNvPr id="3" name="矩形 2"/>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4" name="组合 16"/>
          <p:cNvGrpSpPr/>
          <p:nvPr/>
        </p:nvGrpSpPr>
        <p:grpSpPr>
          <a:xfrm>
            <a:off x="437032" y="104400"/>
            <a:ext cx="835707" cy="705600"/>
            <a:chOff x="7460039" y="1375766"/>
            <a:chExt cx="1428337" cy="1424584"/>
          </a:xfrm>
        </p:grpSpPr>
        <p:sp>
          <p:nvSpPr>
            <p:cNvPr id="5" name="等腰三角形 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6" name="等腰三角形 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7" name="TextBox 76"/>
          <p:cNvSpPr txBox="1"/>
          <p:nvPr/>
        </p:nvSpPr>
        <p:spPr>
          <a:xfrm>
            <a:off x="1346861" y="235795"/>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Items Used in </a:t>
            </a:r>
            <a:r>
              <a:rPr kumimoji="0" lang="en-US" altLang="zh-TW" sz="2800" b="1" i="0" u="none" strike="noStrike" kern="1200" cap="none" spc="0" normalizeH="0" baseline="0" noProof="0" dirty="0" err="1"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Esimating</a:t>
            </a:r>
            <a:r>
              <a:rPr kumimoji="0" lang="en-US" altLang="zh-TW" sz="28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 UTAUT</a:t>
            </a:r>
            <a:endParaRPr kumimoji="0" lang="zh-CN" altLang="en-US"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16899408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內容版面配置區 3" descr="Table 17. Preliminary Test of UTAUT.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519058" y="655544"/>
            <a:ext cx="5488441" cy="6202456"/>
          </a:xfrm>
          <a:prstGeom prst="rect">
            <a:avLst/>
          </a:prstGeom>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51" y="994810"/>
            <a:ext cx="7461317" cy="546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7032" y="104400"/>
            <a:ext cx="835707" cy="705600"/>
            <a:chOff x="7460039" y="1375766"/>
            <a:chExt cx="1428337" cy="1424584"/>
          </a:xfrm>
        </p:grpSpPr>
        <p:sp>
          <p:nvSpPr>
            <p:cNvPr id="6" name="等腰三角形 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7" name="等腰三角形 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8" name="TextBox 76"/>
          <p:cNvSpPr txBox="1"/>
          <p:nvPr/>
        </p:nvSpPr>
        <p:spPr>
          <a:xfrm>
            <a:off x="1346861" y="235795"/>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Preliminary Test of UTAUT </a:t>
            </a:r>
            <a:endParaRPr kumimoji="0" lang="zh-CN" altLang="en-US"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2152951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3" name="组合 16"/>
          <p:cNvGrpSpPr/>
          <p:nvPr/>
        </p:nvGrpSpPr>
        <p:grpSpPr>
          <a:xfrm>
            <a:off x="437033" y="104400"/>
            <a:ext cx="835707" cy="705600"/>
            <a:chOff x="7460039" y="1375766"/>
            <a:chExt cx="1428337" cy="1424584"/>
          </a:xfrm>
        </p:grpSpPr>
        <p:sp>
          <p:nvSpPr>
            <p:cNvPr id="4" name="等腰三角形 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5" name="等腰三角形 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6"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Abstract</a:t>
            </a:r>
          </a:p>
        </p:txBody>
      </p:sp>
      <p:sp>
        <p:nvSpPr>
          <p:cNvPr id="7" name="Rectangle 3"/>
          <p:cNvSpPr txBox="1">
            <a:spLocks noChangeArrowheads="1"/>
          </p:cNvSpPr>
          <p:nvPr/>
        </p:nvSpPr>
        <p:spPr>
          <a:xfrm>
            <a:off x="1979264" y="1499717"/>
            <a:ext cx="9536147"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TW" sz="2400" b="1" dirty="0" smtClean="0">
                <a:latin typeface="Microsoft YaHei" panose="020B0503020204020204" pitchFamily="34" charset="-122"/>
                <a:ea typeface="Microsoft YaHei" panose="020B0503020204020204" pitchFamily="34" charset="-122"/>
              </a:rPr>
              <a:t>Empirically compare the eight models and their extensions</a:t>
            </a:r>
            <a:endParaRPr lang="en-US" altLang="zh-TW" sz="2400" b="1" dirty="0" smtClean="0">
              <a:solidFill>
                <a:srgbClr val="FF0000"/>
              </a:solidFill>
              <a:latin typeface="Microsoft YaHei" panose="020B0503020204020204" pitchFamily="34" charset="-122"/>
              <a:ea typeface="Microsoft YaHei" panose="020B0503020204020204" pitchFamily="34" charset="-122"/>
            </a:endParaRPr>
          </a:p>
          <a:p>
            <a:pPr marL="0" indent="0">
              <a:lnSpc>
                <a:spcPct val="120000"/>
              </a:lnSpc>
              <a:buNone/>
            </a:pPr>
            <a:endParaRPr lang="en-US" altLang="zh-TW" sz="2400" dirty="0" smtClean="0">
              <a:latin typeface="Microsoft YaHei" panose="020B0503020204020204" pitchFamily="34" charset="-122"/>
              <a:ea typeface="Microsoft YaHei" panose="020B0503020204020204" pitchFamily="34" charset="-122"/>
            </a:endParaRPr>
          </a:p>
          <a:p>
            <a:pPr marL="0" indent="0">
              <a:lnSpc>
                <a:spcPct val="120000"/>
              </a:lnSpc>
              <a:buNone/>
            </a:pPr>
            <a:r>
              <a:rPr lang="en-US" altLang="zh-TW" sz="2400" dirty="0" smtClean="0">
                <a:latin typeface="Microsoft YaHei" panose="020B0503020204020204" pitchFamily="34" charset="-122"/>
                <a:ea typeface="Microsoft YaHei" panose="020B0503020204020204" pitchFamily="34" charset="-122"/>
              </a:rPr>
              <a:t>data </a:t>
            </a:r>
            <a:r>
              <a:rPr lang="en-US" altLang="zh-TW" sz="2400" dirty="0" smtClean="0">
                <a:solidFill>
                  <a:srgbClr val="FF0000"/>
                </a:solidFill>
                <a:latin typeface="Microsoft YaHei" panose="020B0503020204020204" pitchFamily="34" charset="-122"/>
                <a:ea typeface="Microsoft YaHei" panose="020B0503020204020204" pitchFamily="34" charset="-122"/>
              </a:rPr>
              <a:t>four organizations</a:t>
            </a:r>
            <a:r>
              <a:rPr lang="en-US" altLang="zh-TW" sz="2400" dirty="0" smtClean="0">
                <a:latin typeface="Microsoft YaHei" panose="020B0503020204020204" pitchFamily="34" charset="-122"/>
                <a:ea typeface="Microsoft YaHei" panose="020B0503020204020204" pitchFamily="34" charset="-122"/>
              </a:rPr>
              <a:t> </a:t>
            </a:r>
          </a:p>
          <a:p>
            <a:pPr marL="0" indent="0">
              <a:lnSpc>
                <a:spcPct val="120000"/>
              </a:lnSpc>
              <a:buNone/>
            </a:pPr>
            <a:endParaRPr lang="en-US" altLang="zh-TW" sz="2400" dirty="0">
              <a:latin typeface="Microsoft YaHei" panose="020B0503020204020204" pitchFamily="34" charset="-122"/>
              <a:ea typeface="Microsoft YaHei" panose="020B0503020204020204" pitchFamily="34" charset="-122"/>
            </a:endParaRPr>
          </a:p>
          <a:p>
            <a:pPr marL="0" indent="0">
              <a:lnSpc>
                <a:spcPct val="120000"/>
              </a:lnSpc>
              <a:buNone/>
            </a:pPr>
            <a:r>
              <a:rPr lang="en-US" altLang="zh-TW" sz="2400" dirty="0" smtClean="0">
                <a:solidFill>
                  <a:srgbClr val="FF0000"/>
                </a:solidFill>
                <a:latin typeface="Microsoft YaHei" panose="020B0503020204020204" pitchFamily="34" charset="-122"/>
                <a:ea typeface="Microsoft YaHei" panose="020B0503020204020204" pitchFamily="34" charset="-122"/>
              </a:rPr>
              <a:t>six-month period</a:t>
            </a:r>
            <a:r>
              <a:rPr lang="en-US" altLang="zh-TW" sz="2400" dirty="0" smtClean="0">
                <a:latin typeface="Microsoft YaHei" panose="020B0503020204020204" pitchFamily="34" charset="-122"/>
                <a:ea typeface="Microsoft YaHei" panose="020B0503020204020204" pitchFamily="34" charset="-122"/>
              </a:rPr>
              <a:t> with </a:t>
            </a:r>
            <a:r>
              <a:rPr lang="en-US" altLang="zh-TW" sz="2400" dirty="0" smtClean="0">
                <a:solidFill>
                  <a:srgbClr val="FF0000"/>
                </a:solidFill>
                <a:latin typeface="Microsoft YaHei" panose="020B0503020204020204" pitchFamily="34" charset="-122"/>
                <a:ea typeface="Microsoft YaHei" panose="020B0503020204020204" pitchFamily="34" charset="-122"/>
              </a:rPr>
              <a:t>three points of measurement.</a:t>
            </a:r>
          </a:p>
          <a:p>
            <a:pPr marL="0" indent="0">
              <a:lnSpc>
                <a:spcPct val="120000"/>
              </a:lnSpc>
              <a:buNone/>
            </a:pPr>
            <a:endParaRPr lang="en-US" altLang="zh-TW" sz="900" dirty="0">
              <a:solidFill>
                <a:srgbClr val="FF0000"/>
              </a:solidFill>
              <a:latin typeface="Microsoft YaHei" panose="020B0503020204020204" pitchFamily="34" charset="-122"/>
              <a:ea typeface="Microsoft YaHei" panose="020B0503020204020204" pitchFamily="34" charset="-122"/>
            </a:endParaRPr>
          </a:p>
          <a:p>
            <a:pPr marL="0" indent="0">
              <a:lnSpc>
                <a:spcPct val="120000"/>
              </a:lnSpc>
              <a:buNone/>
            </a:pPr>
            <a:endParaRPr lang="en-US" altLang="zh-TW" sz="900" dirty="0">
              <a:solidFill>
                <a:srgbClr val="FF0000"/>
              </a:solidFill>
              <a:latin typeface="Microsoft YaHei" panose="020B0503020204020204" pitchFamily="34" charset="-122"/>
              <a:ea typeface="Microsoft YaHei" panose="020B0503020204020204" pitchFamily="34" charset="-122"/>
            </a:endParaRPr>
          </a:p>
          <a:p>
            <a:pPr marL="0" indent="0">
              <a:lnSpc>
                <a:spcPct val="120000"/>
              </a:lnSpc>
              <a:buNone/>
            </a:pPr>
            <a:r>
              <a:rPr lang="en-US" altLang="zh-TW" sz="2400" dirty="0" smtClean="0">
                <a:latin typeface="Microsoft YaHei" panose="020B0503020204020204" pitchFamily="34" charset="-122"/>
                <a:ea typeface="Microsoft YaHei" panose="020B0503020204020204" pitchFamily="34" charset="-122"/>
              </a:rPr>
              <a:t>The eight models explained </a:t>
            </a:r>
            <a:r>
              <a:rPr lang="en-US" altLang="zh-TW" sz="2400" dirty="0" smtClean="0">
                <a:solidFill>
                  <a:srgbClr val="FF0000"/>
                </a:solidFill>
                <a:latin typeface="Microsoft YaHei" panose="020B0503020204020204" pitchFamily="34" charset="-122"/>
                <a:ea typeface="Microsoft YaHei" panose="020B0503020204020204" pitchFamily="34" charset="-122"/>
              </a:rPr>
              <a:t>between 17% and 53 %</a:t>
            </a:r>
            <a:r>
              <a:rPr lang="en-US" altLang="zh-TW" sz="2400" dirty="0" smtClean="0">
                <a:latin typeface="Microsoft YaHei" panose="020B0503020204020204" pitchFamily="34" charset="-122"/>
                <a:ea typeface="Microsoft YaHei" panose="020B0503020204020204" pitchFamily="34" charset="-122"/>
              </a:rPr>
              <a:t> </a:t>
            </a:r>
            <a:r>
              <a:rPr lang="en-US" altLang="zh-TW" sz="2400" dirty="0" smtClean="0">
                <a:solidFill>
                  <a:srgbClr val="FF0000"/>
                </a:solidFill>
                <a:latin typeface="Microsoft YaHei" panose="020B0503020204020204" pitchFamily="34" charset="-122"/>
                <a:ea typeface="Microsoft YaHei" panose="020B0503020204020204" pitchFamily="34" charset="-122"/>
              </a:rPr>
              <a:t>of the</a:t>
            </a:r>
            <a:r>
              <a:rPr lang="en-US" altLang="zh-TW" sz="2400" dirty="0" smtClean="0">
                <a:latin typeface="Microsoft YaHei" panose="020B0503020204020204" pitchFamily="34" charset="-122"/>
                <a:ea typeface="Microsoft YaHei" panose="020B0503020204020204" pitchFamily="34" charset="-122"/>
              </a:rPr>
              <a:t> </a:t>
            </a:r>
            <a:r>
              <a:rPr lang="en-US" altLang="zh-TW" sz="2400" u="sng" dirty="0" smtClean="0">
                <a:solidFill>
                  <a:srgbClr val="FF0000"/>
                </a:solidFill>
                <a:latin typeface="Microsoft YaHei" panose="020B0503020204020204" pitchFamily="34" charset="-122"/>
                <a:ea typeface="Microsoft YaHei" panose="020B0503020204020204" pitchFamily="34" charset="-122"/>
              </a:rPr>
              <a:t>variance</a:t>
            </a:r>
            <a:r>
              <a:rPr lang="en-US" altLang="zh-TW" sz="2400" dirty="0" smtClean="0">
                <a:latin typeface="Microsoft YaHei" panose="020B0503020204020204" pitchFamily="34" charset="-122"/>
                <a:ea typeface="Microsoft YaHei" panose="020B0503020204020204" pitchFamily="34" charset="-122"/>
              </a:rPr>
              <a:t> in user </a:t>
            </a:r>
            <a:r>
              <a:rPr lang="en-US" altLang="zh-TW" sz="2400" dirty="0" smtClean="0">
                <a:solidFill>
                  <a:srgbClr val="FF0000"/>
                </a:solidFill>
                <a:latin typeface="Microsoft YaHei" panose="020B0503020204020204" pitchFamily="34" charset="-122"/>
                <a:ea typeface="Microsoft YaHei" panose="020B0503020204020204" pitchFamily="34" charset="-122"/>
              </a:rPr>
              <a:t>intentions</a:t>
            </a:r>
            <a:r>
              <a:rPr lang="en-US" altLang="zh-TW" sz="2400" dirty="0" smtClean="0">
                <a:latin typeface="Microsoft YaHei" panose="020B0503020204020204" pitchFamily="34" charset="-122"/>
                <a:ea typeface="Microsoft YaHei" panose="020B0503020204020204" pitchFamily="34" charset="-122"/>
              </a:rPr>
              <a:t> to use information technology.</a:t>
            </a:r>
            <a:endParaRPr lang="en-US" altLang="zh-TW" sz="2400" dirty="0" smtClean="0">
              <a:solidFill>
                <a:srgbClr val="FF0000"/>
              </a:solidFill>
              <a:latin typeface="Microsoft YaHei" panose="020B0503020204020204" pitchFamily="34" charset="-122"/>
              <a:ea typeface="Microsoft YaHei" panose="020B0503020204020204" pitchFamily="34" charset="-122"/>
            </a:endParaRPr>
          </a:p>
          <a:p>
            <a:endParaRPr lang="en-US" altLang="zh-TW" sz="2400" dirty="0" smtClean="0">
              <a:solidFill>
                <a:srgbClr val="FF0000"/>
              </a:solidFill>
              <a:latin typeface="Microsoft YaHei" panose="020B0503020204020204" pitchFamily="34" charset="-122"/>
              <a:ea typeface="Microsoft YaHei" panose="020B0503020204020204" pitchFamily="34" charset="-122"/>
            </a:endParaRPr>
          </a:p>
          <a:p>
            <a:endParaRPr lang="en-US" altLang="zh-TW" sz="2400" dirty="0" smtClean="0">
              <a:solidFill>
                <a:srgbClr val="FF0000"/>
              </a:solidFill>
              <a:latin typeface="Microsoft YaHei" panose="020B0503020204020204" pitchFamily="34" charset="-122"/>
              <a:ea typeface="Microsoft YaHei" panose="020B0503020204020204" pitchFamily="34" charset="-122"/>
            </a:endParaRPr>
          </a:p>
        </p:txBody>
      </p:sp>
      <p:grpSp>
        <p:nvGrpSpPr>
          <p:cNvPr id="8" name="组合 16"/>
          <p:cNvGrpSpPr/>
          <p:nvPr/>
        </p:nvGrpSpPr>
        <p:grpSpPr>
          <a:xfrm>
            <a:off x="981097" y="1383460"/>
            <a:ext cx="835707" cy="705600"/>
            <a:chOff x="7460039" y="1375766"/>
            <a:chExt cx="1428337" cy="1424584"/>
          </a:xfrm>
        </p:grpSpPr>
        <p:sp>
          <p:nvSpPr>
            <p:cNvPr id="9" name="等腰三角形 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 name="等腰三角形 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1" name="组合 16"/>
          <p:cNvGrpSpPr/>
          <p:nvPr/>
        </p:nvGrpSpPr>
        <p:grpSpPr>
          <a:xfrm>
            <a:off x="1536232" y="2604697"/>
            <a:ext cx="443032" cy="359746"/>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4" name="组合 16"/>
          <p:cNvGrpSpPr/>
          <p:nvPr/>
        </p:nvGrpSpPr>
        <p:grpSpPr>
          <a:xfrm>
            <a:off x="1515525" y="4872753"/>
            <a:ext cx="443032" cy="359746"/>
            <a:chOff x="7460039" y="1375766"/>
            <a:chExt cx="1428337" cy="1424584"/>
          </a:xfrm>
        </p:grpSpPr>
        <p:sp>
          <p:nvSpPr>
            <p:cNvPr id="15" name="等腰三角形 1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6" name="等腰三角形 1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7" name="组合 16"/>
          <p:cNvGrpSpPr/>
          <p:nvPr/>
        </p:nvGrpSpPr>
        <p:grpSpPr>
          <a:xfrm>
            <a:off x="1550025" y="3719825"/>
            <a:ext cx="443032" cy="359746"/>
            <a:chOff x="7460039" y="1375766"/>
            <a:chExt cx="1428337" cy="1424584"/>
          </a:xfrm>
        </p:grpSpPr>
        <p:sp>
          <p:nvSpPr>
            <p:cNvPr id="18" name="等腰三角形 17"/>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9" name="等腰三角形 18"/>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Tree>
    <p:extLst>
      <p:ext uri="{BB962C8B-B14F-4D97-AF65-F5344CB8AC3E}">
        <p14:creationId xmlns:p14="http://schemas.microsoft.com/office/powerpoint/2010/main" val="31892349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516" y="457200"/>
            <a:ext cx="7756835" cy="590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37032" y="104400"/>
            <a:ext cx="835707" cy="705600"/>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346861" y="235795"/>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Preliminary Test of </a:t>
            </a:r>
            <a:r>
              <a:rPr kumimoji="0" lang="en-US" altLang="zh-CN" sz="28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UTAUT(Continued) </a:t>
            </a:r>
            <a:endParaRPr kumimoji="0" lang="zh-CN" altLang="en-US"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6160659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內容版面配置區 4"/>
          <p:cNvSpPr>
            <a:spLocks noGrp="1"/>
          </p:cNvSpPr>
          <p:nvPr>
            <p:ph idx="4294967295"/>
          </p:nvPr>
        </p:nvSpPr>
        <p:spPr>
          <a:xfrm>
            <a:off x="559835" y="1172688"/>
            <a:ext cx="11176119" cy="1417638"/>
          </a:xfrm>
          <a:prstGeom prst="rect">
            <a:avLst/>
          </a:prstGeom>
        </p:spPr>
        <p:txBody>
          <a:bodyPr>
            <a:normAutofit/>
          </a:bodyPr>
          <a:lstStyle/>
          <a:p>
            <a:pPr marL="457200" lvl="1" indent="0" algn="just">
              <a:buNone/>
            </a:pPr>
            <a:r>
              <a:rPr lang="zh-TW" altLang="en-US" sz="2600" b="1" dirty="0" smtClean="0">
                <a:latin typeface="Microsoft YaHei" panose="020B0503020204020204" pitchFamily="34" charset="-122"/>
                <a:ea typeface="Microsoft YaHei" panose="020B0503020204020204" pitchFamily="34" charset="-122"/>
              </a:rPr>
              <a:t>Ｈ１：</a:t>
            </a:r>
            <a:r>
              <a:rPr lang="en-US" altLang="zh-TW" sz="2600" dirty="0" smtClean="0">
                <a:latin typeface="Microsoft YaHei" panose="020B0503020204020204" pitchFamily="34" charset="-122"/>
                <a:ea typeface="Microsoft YaHei" panose="020B0503020204020204" pitchFamily="34" charset="-122"/>
              </a:rPr>
              <a:t>The effect was moderated by </a:t>
            </a:r>
            <a:r>
              <a:rPr lang="en-US" altLang="zh-TW" sz="2600" b="1" u="sng" dirty="0" smtClean="0">
                <a:latin typeface="Microsoft YaHei" panose="020B0503020204020204" pitchFamily="34" charset="-122"/>
                <a:ea typeface="Microsoft YaHei" panose="020B0503020204020204" pitchFamily="34" charset="-122"/>
              </a:rPr>
              <a:t>gender</a:t>
            </a:r>
            <a:r>
              <a:rPr lang="en-US" altLang="zh-TW" sz="2600" dirty="0" smtClean="0">
                <a:latin typeface="Microsoft YaHei" panose="020B0503020204020204" pitchFamily="34" charset="-122"/>
                <a:ea typeface="Microsoft YaHei" panose="020B0503020204020204" pitchFamily="34" charset="-122"/>
              </a:rPr>
              <a:t> and </a:t>
            </a:r>
            <a:r>
              <a:rPr lang="en-US" altLang="zh-TW" sz="2600" b="1" u="sng" dirty="0" smtClean="0">
                <a:latin typeface="Microsoft YaHei" panose="020B0503020204020204" pitchFamily="34" charset="-122"/>
                <a:ea typeface="Microsoft YaHei" panose="020B0503020204020204" pitchFamily="34" charset="-122"/>
              </a:rPr>
              <a:t>age</a:t>
            </a:r>
            <a:r>
              <a:rPr lang="en-US" altLang="zh-TW" sz="2600" dirty="0" smtClean="0">
                <a:latin typeface="Microsoft YaHei" panose="020B0503020204020204" pitchFamily="34" charset="-122"/>
                <a:ea typeface="Microsoft YaHei" panose="020B0503020204020204" pitchFamily="34" charset="-122"/>
              </a:rPr>
              <a:t> such that it was more salient to </a:t>
            </a:r>
            <a:r>
              <a:rPr lang="en-US" altLang="zh-TW" sz="2600" b="1" u="sng" dirty="0" smtClean="0">
                <a:latin typeface="Microsoft YaHei" panose="020B0503020204020204" pitchFamily="34" charset="-122"/>
                <a:ea typeface="Microsoft YaHei" panose="020B0503020204020204" pitchFamily="34" charset="-122"/>
              </a:rPr>
              <a:t>younger</a:t>
            </a:r>
            <a:r>
              <a:rPr lang="en-US" altLang="zh-TW" sz="2600" b="1" dirty="0" smtClean="0">
                <a:latin typeface="Microsoft YaHei" panose="020B0503020204020204" pitchFamily="34" charset="-122"/>
                <a:ea typeface="Microsoft YaHei" panose="020B0503020204020204" pitchFamily="34" charset="-122"/>
              </a:rPr>
              <a:t> </a:t>
            </a:r>
            <a:r>
              <a:rPr lang="en-US" altLang="zh-TW" sz="2600" dirty="0" smtClean="0">
                <a:latin typeface="Microsoft YaHei" panose="020B0503020204020204" pitchFamily="34" charset="-122"/>
                <a:ea typeface="Microsoft YaHei" panose="020B0503020204020204" pitchFamily="34" charset="-122"/>
              </a:rPr>
              <a:t>workers, particularly </a:t>
            </a:r>
            <a:r>
              <a:rPr lang="en-US" altLang="zh-TW" sz="2600" b="1" u="sng" dirty="0" smtClean="0">
                <a:latin typeface="Microsoft YaHei" panose="020B0503020204020204" pitchFamily="34" charset="-122"/>
                <a:ea typeface="Microsoft YaHei" panose="020B0503020204020204" pitchFamily="34" charset="-122"/>
              </a:rPr>
              <a:t>men</a:t>
            </a:r>
            <a:r>
              <a:rPr lang="en-US" altLang="zh-TW" sz="2600" b="1" dirty="0" smtClean="0">
                <a:latin typeface="Microsoft YaHei" panose="020B0503020204020204" pitchFamily="34" charset="-122"/>
                <a:ea typeface="Microsoft YaHei" panose="020B0503020204020204" pitchFamily="34" charset="-122"/>
              </a:rPr>
              <a:t>.</a:t>
            </a:r>
            <a:endParaRPr lang="en-US" altLang="zh-TW" sz="2600" dirty="0" smtClean="0">
              <a:latin typeface="Microsoft YaHei" panose="020B0503020204020204" pitchFamily="34" charset="-122"/>
              <a:ea typeface="Microsoft YaHei" panose="020B0503020204020204" pitchFamily="34" charset="-122"/>
            </a:endParaRPr>
          </a:p>
        </p:txBody>
      </p:sp>
      <p:pic>
        <p:nvPicPr>
          <p:cNvPr id="737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844" y="2737636"/>
            <a:ext cx="9078311" cy="388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399710" y="152680"/>
            <a:ext cx="835707" cy="705600"/>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4" name="TextBox 76"/>
          <p:cNvSpPr txBox="1"/>
          <p:nvPr/>
        </p:nvSpPr>
        <p:spPr>
          <a:xfrm>
            <a:off x="1391560" y="258714"/>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Performance expectancy(PE)</a:t>
            </a:r>
          </a:p>
        </p:txBody>
      </p:sp>
    </p:spTree>
    <p:extLst>
      <p:ext uri="{BB962C8B-B14F-4D97-AF65-F5344CB8AC3E}">
        <p14:creationId xmlns:p14="http://schemas.microsoft.com/office/powerpoint/2010/main" val="30957870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1" y="1143000"/>
            <a:ext cx="7358063"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線單箭頭接點 10"/>
          <p:cNvCxnSpPr/>
          <p:nvPr/>
        </p:nvCxnSpPr>
        <p:spPr>
          <a:xfrm rot="5400000" flipH="1" flipV="1">
            <a:off x="2437607" y="3178969"/>
            <a:ext cx="3095625" cy="5349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3792539" y="1700213"/>
            <a:ext cx="2663825" cy="10080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rot="16200000" flipV="1">
            <a:off x="3681413" y="3395663"/>
            <a:ext cx="2832100" cy="3079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727576" y="1628776"/>
            <a:ext cx="792163" cy="504825"/>
          </a:xfrm>
          <a:prstGeom prst="rect">
            <a:avLst/>
          </a:prstGeom>
          <a:solidFill>
            <a:schemeClr val="bg1">
              <a:alpha val="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C00000"/>
                </a:solidFill>
                <a:effectLst/>
                <a:uLnTx/>
                <a:uFillTx/>
                <a:latin typeface="Calibri" pitchFamily="34" charset="0"/>
                <a:ea typeface="微软雅黑 Light"/>
                <a:cs typeface="+mn-cs"/>
              </a:rPr>
              <a:t>H1</a:t>
            </a:r>
          </a:p>
        </p:txBody>
      </p:sp>
      <p:sp>
        <p:nvSpPr>
          <p:cNvPr id="23" name="矩形 22"/>
          <p:cNvSpPr/>
          <p:nvPr/>
        </p:nvSpPr>
        <p:spPr>
          <a:xfrm>
            <a:off x="6837364" y="1466850"/>
            <a:ext cx="2520950" cy="8636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rPr>
              <a:t>Effect </a:t>
            </a:r>
            <a:r>
              <a:rPr kumimoji="0" lang="en-US" altLang="zh-TW" sz="1800" b="0" i="0" u="none" strike="noStrike" kern="1200" cap="none" spc="0" normalizeH="0" baseline="0" noProof="0" dirty="0" smtClean="0">
                <a:ln>
                  <a:noFill/>
                </a:ln>
                <a:solidFill>
                  <a:srgbClr val="FFFFFF"/>
                </a:solidFill>
                <a:effectLst/>
                <a:uLnTx/>
                <a:uFillTx/>
                <a:latin typeface="Calibri" pitchFamily="34" charset="0"/>
                <a:ea typeface="微软雅黑 Light"/>
                <a:cs typeface="+mn-cs"/>
              </a:rPr>
              <a:t>is stronger </a:t>
            </a:r>
            <a:r>
              <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rPr>
              <a:t>for men and younger </a:t>
            </a:r>
            <a:r>
              <a:rPr kumimoji="0" lang="en-US" altLang="zh-TW" sz="1800" b="0" i="0" u="none" strike="noStrike" kern="1200" cap="none" spc="0" normalizeH="0" baseline="0" noProof="0" dirty="0" smtClean="0">
                <a:ln>
                  <a:noFill/>
                </a:ln>
                <a:solidFill>
                  <a:srgbClr val="FFFFFF"/>
                </a:solidFill>
                <a:effectLst/>
                <a:uLnTx/>
                <a:uFillTx/>
                <a:latin typeface="Calibri" pitchFamily="34" charset="0"/>
                <a:ea typeface="微软雅黑 Light"/>
                <a:cs typeface="+mn-cs"/>
              </a:rPr>
              <a:t>workers.</a:t>
            </a:r>
            <a:endPar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endParaRPr>
          </a:p>
        </p:txBody>
      </p:sp>
      <p:sp>
        <p:nvSpPr>
          <p:cNvPr id="9" name="矩形 8"/>
          <p:cNvSpPr/>
          <p:nvPr/>
        </p:nvSpPr>
        <p:spPr>
          <a:xfrm>
            <a:off x="3869" y="-21241"/>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0" name="组合 16"/>
          <p:cNvGrpSpPr/>
          <p:nvPr/>
        </p:nvGrpSpPr>
        <p:grpSpPr>
          <a:xfrm>
            <a:off x="446299" y="83159"/>
            <a:ext cx="835707" cy="705600"/>
            <a:chOff x="7460039" y="1375766"/>
            <a:chExt cx="1428337" cy="1424584"/>
          </a:xfrm>
        </p:grpSpPr>
        <p:sp>
          <p:nvSpPr>
            <p:cNvPr id="13" name="等腰三角形 1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4" name="等腰三角形 13"/>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6" name="TextBox 76"/>
          <p:cNvSpPr txBox="1"/>
          <p:nvPr/>
        </p:nvSpPr>
        <p:spPr>
          <a:xfrm>
            <a:off x="1272739" y="150902"/>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Supporting H1</a:t>
            </a:r>
            <a:endParaRPr kumimoji="0" lang="zh-CN" altLang="en-US"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3592596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圖片 3" descr="EE × GDR × AGE × EX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15549" y="3491168"/>
            <a:ext cx="8560901" cy="19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內容版面配置區 4"/>
          <p:cNvSpPr txBox="1">
            <a:spLocks/>
          </p:cNvSpPr>
          <p:nvPr/>
        </p:nvSpPr>
        <p:spPr>
          <a:xfrm>
            <a:off x="1190244" y="1408176"/>
            <a:ext cx="9811512" cy="1417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zh-TW" altLang="en-US" sz="2600" b="1"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Ｈ２：</a:t>
            </a:r>
            <a:r>
              <a:rPr kumimoji="0" lang="en-US" altLang="zh-TW" sz="2600" b="0"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The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effect was moderated by </a:t>
            </a:r>
            <a:r>
              <a:rPr kumimoji="0" lang="en-US" altLang="zh-TW" sz="2600" b="1" i="0" u="sng"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gender</a:t>
            </a:r>
            <a:r>
              <a:rPr kumimoji="0" lang="en-US" altLang="zh-TW" sz="26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and </a:t>
            </a:r>
            <a:r>
              <a:rPr kumimoji="0" lang="en-US" altLang="zh-TW" sz="2600" b="1" i="0" u="sng"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age</a:t>
            </a:r>
            <a:r>
              <a:rPr kumimoji="0" lang="en-US" altLang="zh-TW" sz="26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 </a:t>
            </a:r>
            <a:r>
              <a:rPr kumimoji="0" lang="en-US" altLang="zh-TW" sz="2600" b="0"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and the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effect </a:t>
            </a:r>
            <a:r>
              <a:rPr kumimoji="0" lang="en-US" altLang="zh-TW" sz="2600" b="0"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decreases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with </a:t>
            </a:r>
            <a:r>
              <a:rPr kumimoji="0" lang="en-US" altLang="zh-TW" sz="2600" b="1" i="0" u="sng"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experience</a:t>
            </a:r>
            <a:r>
              <a:rPr kumimoji="0" lang="en-US" altLang="zh-TW" sz="2600" b="1"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a:t>
            </a:r>
            <a:endPar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endParaRPr>
          </a:p>
        </p:txBody>
      </p:sp>
      <p:sp>
        <p:nvSpPr>
          <p:cNvPr id="6" name="矩形 5"/>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8" name="组合 16"/>
          <p:cNvGrpSpPr/>
          <p:nvPr/>
        </p:nvGrpSpPr>
        <p:grpSpPr>
          <a:xfrm>
            <a:off x="433163" y="104400"/>
            <a:ext cx="835707" cy="705600"/>
            <a:chOff x="7460039" y="1375766"/>
            <a:chExt cx="1428337" cy="1424584"/>
          </a:xfrm>
        </p:grpSpPr>
        <p:sp>
          <p:nvSpPr>
            <p:cNvPr id="9" name="等腰三角形 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0" name="等腰三角形 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1" name="TextBox 76"/>
          <p:cNvSpPr txBox="1"/>
          <p:nvPr/>
        </p:nvSpPr>
        <p:spPr>
          <a:xfrm>
            <a:off x="1342992" y="235795"/>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Effort expectancy(EE)</a:t>
            </a:r>
          </a:p>
        </p:txBody>
      </p:sp>
    </p:spTree>
    <p:extLst>
      <p:ext uri="{BB962C8B-B14F-4D97-AF65-F5344CB8AC3E}">
        <p14:creationId xmlns:p14="http://schemas.microsoft.com/office/powerpoint/2010/main" val="12228380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1" y="1143000"/>
            <a:ext cx="7358063"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線單箭頭接點 10"/>
          <p:cNvCxnSpPr/>
          <p:nvPr/>
        </p:nvCxnSpPr>
        <p:spPr>
          <a:xfrm rot="5400000" flipH="1" flipV="1">
            <a:off x="2807494" y="3539332"/>
            <a:ext cx="2462213"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3721101" y="2462214"/>
            <a:ext cx="2735263" cy="3905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rot="16200000" flipV="1">
            <a:off x="3787776" y="3665538"/>
            <a:ext cx="2403475" cy="3238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224338" y="2133600"/>
            <a:ext cx="792162" cy="503238"/>
          </a:xfrm>
          <a:prstGeom prst="rect">
            <a:avLst/>
          </a:prstGeom>
          <a:solidFill>
            <a:schemeClr val="bg1">
              <a:alpha val="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C00000"/>
                </a:solidFill>
                <a:effectLst/>
                <a:uLnTx/>
                <a:uFillTx/>
                <a:latin typeface="Calibri" pitchFamily="34" charset="0"/>
                <a:ea typeface="微软雅黑 Light"/>
                <a:cs typeface="+mn-cs"/>
              </a:rPr>
              <a:t>H2</a:t>
            </a:r>
          </a:p>
        </p:txBody>
      </p:sp>
      <p:sp>
        <p:nvSpPr>
          <p:cNvPr id="10" name="矩形 9"/>
          <p:cNvSpPr/>
          <p:nvPr/>
        </p:nvSpPr>
        <p:spPr>
          <a:xfrm>
            <a:off x="6551676" y="1382714"/>
            <a:ext cx="2903220" cy="1079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rPr>
              <a:t>Effect </a:t>
            </a:r>
            <a:r>
              <a:rPr kumimoji="0" lang="en-US" altLang="zh-TW" sz="1800" b="0" i="0" u="none" strike="noStrike" kern="1200" cap="none" spc="0" normalizeH="0" baseline="0" noProof="0" dirty="0" smtClean="0">
                <a:ln>
                  <a:noFill/>
                </a:ln>
                <a:solidFill>
                  <a:srgbClr val="FFFFFF"/>
                </a:solidFill>
                <a:effectLst/>
                <a:uLnTx/>
                <a:uFillTx/>
                <a:latin typeface="Calibri" pitchFamily="34" charset="0"/>
                <a:ea typeface="微软雅黑 Light"/>
                <a:cs typeface="+mn-cs"/>
              </a:rPr>
              <a:t>is stronger </a:t>
            </a:r>
            <a:r>
              <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rPr>
              <a:t>for women, older </a:t>
            </a:r>
            <a:r>
              <a:rPr kumimoji="0" lang="en-US" altLang="zh-TW" sz="1800" b="0" i="0" u="none" strike="noStrike" kern="1200" cap="none" spc="0" normalizeH="0" baseline="0" noProof="0" dirty="0" smtClean="0">
                <a:ln>
                  <a:noFill/>
                </a:ln>
                <a:solidFill>
                  <a:srgbClr val="FFFFFF"/>
                </a:solidFill>
                <a:effectLst/>
                <a:uLnTx/>
                <a:uFillTx/>
                <a:latin typeface="Calibri" pitchFamily="34" charset="0"/>
                <a:ea typeface="微软雅黑 Light"/>
                <a:cs typeface="+mn-cs"/>
              </a:rPr>
              <a:t>workers, and </a:t>
            </a:r>
            <a:r>
              <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rPr>
              <a:t>those with limited </a:t>
            </a:r>
            <a:r>
              <a:rPr kumimoji="0" lang="en-US" altLang="zh-TW" sz="1800" b="0" i="0" u="none" strike="noStrike" kern="1200" cap="none" spc="0" normalizeH="0" baseline="0" noProof="0" dirty="0" smtClean="0">
                <a:ln>
                  <a:noFill/>
                </a:ln>
                <a:solidFill>
                  <a:srgbClr val="FFFFFF"/>
                </a:solidFill>
                <a:effectLst/>
                <a:uLnTx/>
                <a:uFillTx/>
                <a:latin typeface="Calibri" pitchFamily="34" charset="0"/>
                <a:ea typeface="微软雅黑 Light"/>
                <a:cs typeface="+mn-cs"/>
              </a:rPr>
              <a:t>experience.</a:t>
            </a:r>
            <a:endPar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endParaRPr>
          </a:p>
        </p:txBody>
      </p:sp>
      <p:cxnSp>
        <p:nvCxnSpPr>
          <p:cNvPr id="14" name="直線單箭頭接點 13"/>
          <p:cNvCxnSpPr/>
          <p:nvPr/>
        </p:nvCxnSpPr>
        <p:spPr>
          <a:xfrm flipH="1" flipV="1">
            <a:off x="5607051" y="2724913"/>
            <a:ext cx="757173" cy="233171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7" name="组合 16"/>
          <p:cNvGrpSpPr/>
          <p:nvPr/>
        </p:nvGrpSpPr>
        <p:grpSpPr>
          <a:xfrm>
            <a:off x="433163" y="117099"/>
            <a:ext cx="835707" cy="705600"/>
            <a:chOff x="7460039" y="1375766"/>
            <a:chExt cx="1428337" cy="1424584"/>
          </a:xfrm>
        </p:grpSpPr>
        <p:sp>
          <p:nvSpPr>
            <p:cNvPr id="18" name="等腰三角形 17"/>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0" name="等腰三角形 1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21" name="TextBox 76"/>
          <p:cNvSpPr txBox="1"/>
          <p:nvPr/>
        </p:nvSpPr>
        <p:spPr>
          <a:xfrm>
            <a:off x="1342992" y="248494"/>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Supporting H2</a:t>
            </a:r>
          </a:p>
        </p:txBody>
      </p:sp>
    </p:spTree>
    <p:extLst>
      <p:ext uri="{BB962C8B-B14F-4D97-AF65-F5344CB8AC3E}">
        <p14:creationId xmlns:p14="http://schemas.microsoft.com/office/powerpoint/2010/main" val="1880134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869" y="3258502"/>
            <a:ext cx="9282691" cy="116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354"/>
          <a:stretch/>
        </p:blipFill>
        <p:spPr bwMode="auto">
          <a:xfrm>
            <a:off x="1112908" y="4334256"/>
            <a:ext cx="9966183" cy="196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內容版面配置區 4"/>
          <p:cNvSpPr txBox="1">
            <a:spLocks/>
          </p:cNvSpPr>
          <p:nvPr/>
        </p:nvSpPr>
        <p:spPr>
          <a:xfrm>
            <a:off x="741294" y="1321323"/>
            <a:ext cx="10772987" cy="182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zh-TW" altLang="en-US" sz="2800" b="1"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Ｈ３：</a:t>
            </a:r>
            <a:r>
              <a:rPr kumimoji="0" lang="en-US" altLang="zh-TW" sz="2600" b="0"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Its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role is more important in the context of </a:t>
            </a:r>
            <a:r>
              <a:rPr kumimoji="0" lang="en-US" altLang="zh-TW" sz="2600" b="1" i="0" u="sng"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mandatory use</a:t>
            </a:r>
            <a:r>
              <a:rPr kumimoji="0" lang="en-US" altLang="zh-TW" sz="26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more so among </a:t>
            </a:r>
            <a:r>
              <a:rPr kumimoji="0" lang="en-US" altLang="zh-TW" sz="2600" b="1" i="0" u="sng"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older women</a:t>
            </a:r>
            <a:r>
              <a:rPr kumimoji="0" lang="en-US" altLang="zh-TW" sz="26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and even</a:t>
            </a:r>
            <a:r>
              <a:rPr kumimoji="0" lang="en-US" altLang="zh-TW" sz="26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more significant in the early stages of individual </a:t>
            </a:r>
            <a:r>
              <a:rPr kumimoji="0" lang="en-US" altLang="zh-TW" sz="2600" b="1" i="0" u="sng"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experience</a:t>
            </a:r>
            <a:r>
              <a:rPr kumimoji="0" lang="en-US" altLang="zh-TW" sz="2600" b="0" i="0" u="sng"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with the technology.  </a:t>
            </a:r>
          </a:p>
        </p:txBody>
      </p:sp>
      <p:sp>
        <p:nvSpPr>
          <p:cNvPr id="8" name="矩形 7"/>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9" name="组合 16"/>
          <p:cNvGrpSpPr/>
          <p:nvPr/>
        </p:nvGrpSpPr>
        <p:grpSpPr>
          <a:xfrm>
            <a:off x="433163" y="104400"/>
            <a:ext cx="835707" cy="705600"/>
            <a:chOff x="7460039" y="1375766"/>
            <a:chExt cx="1428337" cy="1424584"/>
          </a:xfrm>
        </p:grpSpPr>
        <p:sp>
          <p:nvSpPr>
            <p:cNvPr id="10" name="等腰三角形 9"/>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1" name="等腰三角形 10"/>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2" name="TextBox 76"/>
          <p:cNvSpPr txBox="1"/>
          <p:nvPr/>
        </p:nvSpPr>
        <p:spPr>
          <a:xfrm>
            <a:off x="1342992" y="235795"/>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rPr>
              <a:t>Social influence(SI)</a:t>
            </a:r>
          </a:p>
        </p:txBody>
      </p:sp>
    </p:spTree>
    <p:extLst>
      <p:ext uri="{BB962C8B-B14F-4D97-AF65-F5344CB8AC3E}">
        <p14:creationId xmlns:p14="http://schemas.microsoft.com/office/powerpoint/2010/main" val="20320729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1" y="1211264"/>
            <a:ext cx="7358063" cy="538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線單箭頭接點 10"/>
          <p:cNvCxnSpPr/>
          <p:nvPr/>
        </p:nvCxnSpPr>
        <p:spPr>
          <a:xfrm rot="5400000" flipH="1" flipV="1">
            <a:off x="3241675" y="3916363"/>
            <a:ext cx="1784350" cy="4127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3733800" y="3086100"/>
            <a:ext cx="2736850" cy="2159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rot="16200000" flipV="1">
            <a:off x="3956051" y="3952876"/>
            <a:ext cx="1843087" cy="2778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224338" y="2708276"/>
            <a:ext cx="792162" cy="504825"/>
          </a:xfrm>
          <a:prstGeom prst="rect">
            <a:avLst/>
          </a:prstGeom>
          <a:solidFill>
            <a:schemeClr val="bg1">
              <a:alpha val="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C00000"/>
                </a:solidFill>
                <a:effectLst/>
                <a:uLnTx/>
                <a:uFillTx/>
                <a:latin typeface="Calibri" pitchFamily="34" charset="0"/>
                <a:ea typeface="微软雅黑 Light"/>
                <a:cs typeface="+mn-cs"/>
              </a:rPr>
              <a:t>H3</a:t>
            </a:r>
          </a:p>
        </p:txBody>
      </p:sp>
      <p:cxnSp>
        <p:nvCxnSpPr>
          <p:cNvPr id="17" name="直線單箭頭接點 16"/>
          <p:cNvCxnSpPr/>
          <p:nvPr/>
        </p:nvCxnSpPr>
        <p:spPr>
          <a:xfrm rot="16200000" flipV="1">
            <a:off x="5837238" y="3252788"/>
            <a:ext cx="1947863" cy="16652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rot="16200000" flipV="1">
            <a:off x="5199857" y="3756819"/>
            <a:ext cx="1901825" cy="6111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68142" y="3577278"/>
            <a:ext cx="4009044" cy="109092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srgbClr val="FFFFFF"/>
                </a:solidFill>
                <a:effectLst/>
                <a:uLnTx/>
                <a:uFillTx/>
                <a:latin typeface="Calibri" pitchFamily="34" charset="0"/>
                <a:ea typeface="微软雅黑 Light"/>
                <a:cs typeface="+mn-cs"/>
              </a:rPr>
              <a:t>Effect is </a:t>
            </a:r>
            <a:r>
              <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rPr>
              <a:t>stronger for women, older </a:t>
            </a:r>
            <a:r>
              <a:rPr kumimoji="0" lang="en-US" altLang="zh-TW" sz="1800" b="0" i="0" u="none" strike="noStrike" kern="1200" cap="none" spc="0" normalizeH="0" baseline="0" noProof="0" dirty="0" smtClean="0">
                <a:ln>
                  <a:noFill/>
                </a:ln>
                <a:solidFill>
                  <a:srgbClr val="FFFFFF"/>
                </a:solidFill>
                <a:effectLst/>
                <a:uLnTx/>
                <a:uFillTx/>
                <a:latin typeface="Calibri" pitchFamily="34" charset="0"/>
                <a:ea typeface="微软雅黑 Light"/>
                <a:cs typeface="+mn-cs"/>
              </a:rPr>
              <a:t>workers, </a:t>
            </a:r>
            <a:r>
              <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rPr>
              <a:t>under conditions of mandatory use, and with limited experience                                </a:t>
            </a:r>
          </a:p>
        </p:txBody>
      </p:sp>
      <p:sp>
        <p:nvSpPr>
          <p:cNvPr id="24" name="矩形 23"/>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25" name="组合 16"/>
          <p:cNvGrpSpPr/>
          <p:nvPr/>
        </p:nvGrpSpPr>
        <p:grpSpPr>
          <a:xfrm>
            <a:off x="433163" y="117099"/>
            <a:ext cx="835707" cy="705600"/>
            <a:chOff x="7460039" y="1375766"/>
            <a:chExt cx="1428337" cy="1424584"/>
          </a:xfrm>
        </p:grpSpPr>
        <p:sp>
          <p:nvSpPr>
            <p:cNvPr id="26" name="等腰三角形 2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7" name="等腰三角形 2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28" name="TextBox 76"/>
          <p:cNvSpPr txBox="1"/>
          <p:nvPr/>
        </p:nvSpPr>
        <p:spPr>
          <a:xfrm>
            <a:off x="1342992" y="248494"/>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Supporting </a:t>
            </a:r>
            <a:r>
              <a:rPr kumimoji="0" lang="en-US" altLang="zh-CN" sz="28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H3</a:t>
            </a:r>
            <a:endPar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3506480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895" y="3186621"/>
            <a:ext cx="8812033" cy="3378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內容版面配置區 4"/>
          <p:cNvSpPr txBox="1">
            <a:spLocks/>
          </p:cNvSpPr>
          <p:nvPr/>
        </p:nvSpPr>
        <p:spPr>
          <a:xfrm>
            <a:off x="363670" y="1289304"/>
            <a:ext cx="11323717" cy="182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zh-TW" altLang="en-US" sz="2600" b="1"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Ｈ４ｂ</a:t>
            </a:r>
            <a:r>
              <a:rPr kumimoji="0" lang="zh-TW" altLang="en-US" sz="2600" b="0"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a:t>
            </a:r>
            <a:r>
              <a:rPr kumimoji="0" lang="en-US" altLang="zh-TW" sz="2600" b="0"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In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predicting usage behavior, facilitating conditions were significant, with the </a:t>
            </a:r>
            <a:r>
              <a:rPr kumimoji="0" lang="en-US" altLang="zh-TW" sz="2600" b="0"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latter’s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effect being moderated by </a:t>
            </a:r>
            <a:r>
              <a:rPr kumimoji="0" lang="en-US" altLang="zh-TW" sz="2600" b="1" i="0" u="sng"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age</a:t>
            </a:r>
            <a:r>
              <a:rPr kumimoji="0" lang="en-US" altLang="zh-TW" sz="26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(more important to </a:t>
            </a:r>
            <a:r>
              <a:rPr kumimoji="0" lang="en-US" altLang="zh-TW" sz="2600" b="1" i="0" u="sng"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order workers</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 and with </a:t>
            </a:r>
            <a:r>
              <a:rPr kumimoji="0" lang="en-US" altLang="zh-TW" sz="2600" b="1" i="0" u="sng"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increasing experience</a:t>
            </a:r>
            <a:r>
              <a:rPr kumimoji="0" lang="en-US" altLang="zh-TW" sz="26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a:t>
            </a:r>
            <a:endPar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endParaRPr>
          </a:p>
        </p:txBody>
      </p:sp>
      <p:sp>
        <p:nvSpPr>
          <p:cNvPr id="12" name="矩形 11"/>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3" name="组合 16"/>
          <p:cNvGrpSpPr/>
          <p:nvPr/>
        </p:nvGrpSpPr>
        <p:grpSpPr>
          <a:xfrm>
            <a:off x="433163" y="104400"/>
            <a:ext cx="835707" cy="705600"/>
            <a:chOff x="7460039" y="1375766"/>
            <a:chExt cx="1428337" cy="1424584"/>
          </a:xfrm>
        </p:grpSpPr>
        <p:sp>
          <p:nvSpPr>
            <p:cNvPr id="14" name="等腰三角形 1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5" name="等腰三角形 1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6" name="TextBox 76"/>
          <p:cNvSpPr txBox="1"/>
          <p:nvPr/>
        </p:nvSpPr>
        <p:spPr>
          <a:xfrm>
            <a:off x="1342992" y="235795"/>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Facilitating condition(FC)</a:t>
            </a:r>
          </a:p>
        </p:txBody>
      </p:sp>
    </p:spTree>
    <p:extLst>
      <p:ext uri="{BB962C8B-B14F-4D97-AF65-F5344CB8AC3E}">
        <p14:creationId xmlns:p14="http://schemas.microsoft.com/office/powerpoint/2010/main" val="15965475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1" y="1143000"/>
            <a:ext cx="7358063"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線單箭頭接點 11"/>
          <p:cNvCxnSpPr/>
          <p:nvPr/>
        </p:nvCxnSpPr>
        <p:spPr>
          <a:xfrm flipV="1">
            <a:off x="3751263" y="2994025"/>
            <a:ext cx="4616450" cy="10033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rot="16200000" flipV="1">
            <a:off x="4620419" y="4261644"/>
            <a:ext cx="1327150" cy="1476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087938" y="3141664"/>
            <a:ext cx="792162" cy="503237"/>
          </a:xfrm>
          <a:prstGeom prst="rect">
            <a:avLst/>
          </a:prstGeom>
          <a:solidFill>
            <a:schemeClr val="bg1">
              <a:alpha val="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C00000"/>
                </a:solidFill>
                <a:effectLst/>
                <a:uLnTx/>
                <a:uFillTx/>
                <a:latin typeface="Calibri" pitchFamily="34" charset="0"/>
                <a:ea typeface="微软雅黑 Light"/>
                <a:cs typeface="+mn-cs"/>
              </a:rPr>
              <a:t>H4b</a:t>
            </a:r>
          </a:p>
        </p:txBody>
      </p:sp>
      <p:cxnSp>
        <p:nvCxnSpPr>
          <p:cNvPr id="22" name="直線單箭頭接點 21"/>
          <p:cNvCxnSpPr/>
          <p:nvPr/>
        </p:nvCxnSpPr>
        <p:spPr>
          <a:xfrm rot="16200000" flipV="1">
            <a:off x="5283201" y="4025901"/>
            <a:ext cx="1441450" cy="5365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550408" y="1417733"/>
            <a:ext cx="3979418" cy="70123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srgbClr val="FFFFFF"/>
                </a:solidFill>
                <a:effectLst/>
                <a:uLnTx/>
                <a:uFillTx/>
                <a:latin typeface="Calibri" pitchFamily="34" charset="0"/>
                <a:ea typeface="微软雅黑 Light"/>
                <a:cs typeface="+mn-cs"/>
              </a:rPr>
              <a:t>Effect is </a:t>
            </a:r>
            <a:r>
              <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rPr>
              <a:t>stronger for older </a:t>
            </a:r>
            <a:r>
              <a:rPr kumimoji="0" lang="en-US" altLang="zh-TW" sz="1800" b="0" i="0" u="none" strike="noStrike" kern="1200" cap="none" spc="0" normalizeH="0" baseline="0" noProof="0" dirty="0" smtClean="0">
                <a:ln>
                  <a:noFill/>
                </a:ln>
                <a:solidFill>
                  <a:srgbClr val="FFFFFF"/>
                </a:solidFill>
                <a:effectLst/>
                <a:uLnTx/>
                <a:uFillTx/>
                <a:latin typeface="Calibri" pitchFamily="34" charset="0"/>
                <a:ea typeface="微软雅黑 Light"/>
                <a:cs typeface="+mn-cs"/>
              </a:rPr>
              <a:t>workers with </a:t>
            </a:r>
            <a:r>
              <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rPr>
              <a:t>increasing </a:t>
            </a:r>
            <a:r>
              <a:rPr kumimoji="0" lang="en-US" altLang="zh-TW" sz="1800" b="0" i="0" u="none" strike="noStrike" kern="1200" cap="none" spc="0" normalizeH="0" baseline="0" noProof="0" dirty="0" smtClean="0">
                <a:ln>
                  <a:noFill/>
                </a:ln>
                <a:solidFill>
                  <a:srgbClr val="FFFFFF"/>
                </a:solidFill>
                <a:effectLst/>
                <a:uLnTx/>
                <a:uFillTx/>
                <a:latin typeface="Calibri" pitchFamily="34" charset="0"/>
                <a:ea typeface="微软雅黑 Light"/>
                <a:cs typeface="+mn-cs"/>
              </a:rPr>
              <a:t>experience.</a:t>
            </a:r>
            <a:endPar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endParaRPr>
          </a:p>
        </p:txBody>
      </p:sp>
      <p:sp>
        <p:nvSpPr>
          <p:cNvPr id="9" name="矩形 8"/>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11" name="组合 16"/>
          <p:cNvGrpSpPr/>
          <p:nvPr/>
        </p:nvGrpSpPr>
        <p:grpSpPr>
          <a:xfrm>
            <a:off x="433163" y="117099"/>
            <a:ext cx="835707" cy="705600"/>
            <a:chOff x="7460039" y="1375766"/>
            <a:chExt cx="1428337" cy="1424584"/>
          </a:xfrm>
        </p:grpSpPr>
        <p:sp>
          <p:nvSpPr>
            <p:cNvPr id="13" name="等腰三角形 12"/>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6" name="等腰三角形 1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7" name="TextBox 76"/>
          <p:cNvSpPr txBox="1"/>
          <p:nvPr/>
        </p:nvSpPr>
        <p:spPr>
          <a:xfrm>
            <a:off x="1342992" y="248494"/>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Supporting </a:t>
            </a:r>
            <a:r>
              <a:rPr kumimoji="0" lang="en-US" altLang="zh-CN" sz="28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H4b</a:t>
            </a:r>
            <a:endPar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1477752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354" y="3447288"/>
            <a:ext cx="9575292" cy="1977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內容版面配置區 4"/>
          <p:cNvSpPr txBox="1">
            <a:spLocks/>
          </p:cNvSpPr>
          <p:nvPr/>
        </p:nvSpPr>
        <p:spPr>
          <a:xfrm>
            <a:off x="914399" y="1289304"/>
            <a:ext cx="10963373" cy="182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altLang="zh-TW" sz="3200" b="1"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H6</a:t>
            </a:r>
            <a:r>
              <a:rPr lang="zh-TW" altLang="en-US" sz="3200" b="1" dirty="0">
                <a:latin typeface="Microsoft YaHei" panose="020B0503020204020204" pitchFamily="34" charset="-122"/>
                <a:ea typeface="Microsoft YaHei" panose="020B0503020204020204" pitchFamily="34" charset="-122"/>
              </a:rPr>
              <a:t>：</a:t>
            </a:r>
            <a:r>
              <a:rPr kumimoji="0" lang="en-US" altLang="zh-TW" sz="2600" b="0"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In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predicting usage behavior, the effect of </a:t>
            </a:r>
            <a:r>
              <a:rPr kumimoji="0" lang="en-US" altLang="zh-TW" sz="2600" b="1" i="0" u="sng"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behavior intention</a:t>
            </a:r>
            <a:r>
              <a:rPr kumimoji="0" lang="en-US" altLang="zh-TW" sz="26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 </a:t>
            </a:r>
            <a:r>
              <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rPr>
              <a:t>were </a:t>
            </a:r>
            <a:r>
              <a:rPr kumimoji="0" lang="en-US" altLang="zh-TW" sz="2600" b="0" i="0" u="none" strike="noStrike" kern="1200" cap="none" spc="0" normalizeH="0" baseline="0" noProof="0" dirty="0" smtClean="0">
                <a:ln>
                  <a:noFill/>
                </a:ln>
                <a:effectLst/>
                <a:uLnTx/>
                <a:uFillTx/>
                <a:latin typeface="Microsoft YaHei" panose="020B0503020204020204" pitchFamily="34" charset="-122"/>
                <a:ea typeface="Microsoft YaHei" panose="020B0503020204020204" pitchFamily="34" charset="-122"/>
              </a:rPr>
              <a:t>significant.</a:t>
            </a:r>
            <a:endParaRPr kumimoji="0" lang="en-US" altLang="zh-TW" sz="26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endParaRPr>
          </a:p>
        </p:txBody>
      </p:sp>
      <p:sp>
        <p:nvSpPr>
          <p:cNvPr id="5" name="矩形 4"/>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8" name="组合 16"/>
          <p:cNvGrpSpPr/>
          <p:nvPr/>
        </p:nvGrpSpPr>
        <p:grpSpPr>
          <a:xfrm>
            <a:off x="433163" y="117099"/>
            <a:ext cx="835707" cy="705600"/>
            <a:chOff x="7460039" y="1375766"/>
            <a:chExt cx="1428337" cy="1424584"/>
          </a:xfrm>
        </p:grpSpPr>
        <p:sp>
          <p:nvSpPr>
            <p:cNvPr id="9" name="等腰三角形 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0" name="等腰三角形 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1" name="TextBox 76"/>
          <p:cNvSpPr txBox="1"/>
          <p:nvPr/>
        </p:nvSpPr>
        <p:spPr>
          <a:xfrm>
            <a:off x="1342992" y="248494"/>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Behavioral intention(BI)</a:t>
            </a:r>
          </a:p>
        </p:txBody>
      </p:sp>
    </p:spTree>
    <p:extLst>
      <p:ext uri="{BB962C8B-B14F-4D97-AF65-F5344CB8AC3E}">
        <p14:creationId xmlns:p14="http://schemas.microsoft.com/office/powerpoint/2010/main" val="39440748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3" name="组合 16"/>
          <p:cNvGrpSpPr/>
          <p:nvPr/>
        </p:nvGrpSpPr>
        <p:grpSpPr>
          <a:xfrm>
            <a:off x="437033" y="104400"/>
            <a:ext cx="835707" cy="705600"/>
            <a:chOff x="7460039" y="1375766"/>
            <a:chExt cx="1428337" cy="1424584"/>
          </a:xfrm>
        </p:grpSpPr>
        <p:sp>
          <p:nvSpPr>
            <p:cNvPr id="4" name="等腰三角形 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5" name="等腰三角形 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6"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Abstract</a:t>
            </a:r>
          </a:p>
        </p:txBody>
      </p:sp>
      <p:sp>
        <p:nvSpPr>
          <p:cNvPr id="8" name="Rectangle 3"/>
          <p:cNvSpPr txBox="1">
            <a:spLocks noChangeArrowheads="1"/>
          </p:cNvSpPr>
          <p:nvPr/>
        </p:nvSpPr>
        <p:spPr>
          <a:xfrm>
            <a:off x="1507253" y="1580104"/>
            <a:ext cx="944545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TW" sz="2400" dirty="0" smtClean="0">
                <a:latin typeface="Microsoft YaHei" panose="020B0503020204020204" pitchFamily="34" charset="-122"/>
                <a:ea typeface="Microsoft YaHei" panose="020B0503020204020204" pitchFamily="34" charset="-122"/>
              </a:rPr>
              <a:t> </a:t>
            </a:r>
            <a:r>
              <a:rPr lang="en-US" altLang="zh-TW" sz="2400" b="1" dirty="0" smtClean="0">
                <a:latin typeface="Microsoft YaHei" panose="020B0503020204020204" pitchFamily="34" charset="-122"/>
                <a:ea typeface="Microsoft YaHei" panose="020B0503020204020204" pitchFamily="34" charset="-122"/>
              </a:rPr>
              <a:t>Formulate a unified model that integrates elements</a:t>
            </a:r>
          </a:p>
          <a:p>
            <a:pPr>
              <a:buFontTx/>
              <a:buNone/>
            </a:pPr>
            <a:r>
              <a:rPr lang="en-US" altLang="zh-TW" sz="2400" b="1" dirty="0" smtClean="0">
                <a:latin typeface="Microsoft YaHei" panose="020B0503020204020204" pitchFamily="34" charset="-122"/>
                <a:ea typeface="Microsoft YaHei" panose="020B0503020204020204" pitchFamily="34" charset="-122"/>
              </a:rPr>
              <a:t> across the eight models</a:t>
            </a:r>
          </a:p>
          <a:p>
            <a:pPr>
              <a:buFontTx/>
              <a:buNone/>
            </a:pPr>
            <a:endParaRPr lang="en-US" altLang="zh-TW" sz="2400" dirty="0" smtClean="0">
              <a:latin typeface="Microsoft YaHei" panose="020B0503020204020204" pitchFamily="34" charset="-122"/>
              <a:ea typeface="Microsoft YaHei" panose="020B0503020204020204" pitchFamily="34" charset="-122"/>
            </a:endParaRPr>
          </a:p>
          <a:p>
            <a:pPr marL="0" indent="0">
              <a:lnSpc>
                <a:spcPct val="120000"/>
              </a:lnSpc>
              <a:buNone/>
            </a:pPr>
            <a:endParaRPr lang="en-US" altLang="zh-TW" sz="2400" dirty="0" smtClean="0">
              <a:latin typeface="Microsoft YaHei" panose="020B0503020204020204" pitchFamily="34" charset="-122"/>
              <a:ea typeface="Microsoft YaHei" panose="020B0503020204020204" pitchFamily="34" charset="-122"/>
            </a:endParaRPr>
          </a:p>
          <a:p>
            <a:pPr marL="0" indent="0">
              <a:lnSpc>
                <a:spcPct val="120000"/>
              </a:lnSpc>
              <a:buNone/>
            </a:pPr>
            <a:r>
              <a:rPr lang="en-US" altLang="zh-TW" sz="2400" dirty="0" smtClean="0">
                <a:latin typeface="Microsoft YaHei" panose="020B0503020204020204" pitchFamily="34" charset="-122"/>
                <a:ea typeface="Microsoft YaHei" panose="020B0503020204020204" pitchFamily="34" charset="-122"/>
              </a:rPr>
              <a:t>The UTAUT with </a:t>
            </a:r>
            <a:r>
              <a:rPr lang="en-US" altLang="zh-TW" sz="2400" dirty="0" smtClean="0">
                <a:solidFill>
                  <a:srgbClr val="FF0000"/>
                </a:solidFill>
                <a:latin typeface="Microsoft YaHei" panose="020B0503020204020204" pitchFamily="34" charset="-122"/>
                <a:ea typeface="Microsoft YaHei" panose="020B0503020204020204" pitchFamily="34" charset="-122"/>
              </a:rPr>
              <a:t>four core determinants</a:t>
            </a:r>
            <a:r>
              <a:rPr lang="en-US" altLang="zh-TW" sz="2400" dirty="0" smtClean="0">
                <a:latin typeface="Microsoft YaHei" panose="020B0503020204020204" pitchFamily="34" charset="-122"/>
                <a:ea typeface="Microsoft YaHei" panose="020B0503020204020204" pitchFamily="34" charset="-122"/>
              </a:rPr>
              <a:t> of intention and usage.</a:t>
            </a:r>
          </a:p>
          <a:p>
            <a:pPr marL="0" indent="0">
              <a:lnSpc>
                <a:spcPct val="120000"/>
              </a:lnSpc>
              <a:buNone/>
            </a:pPr>
            <a:endParaRPr lang="en-US" altLang="zh-TW" sz="2400" dirty="0" smtClean="0">
              <a:latin typeface="Microsoft YaHei" panose="020B0503020204020204" pitchFamily="34" charset="-122"/>
              <a:ea typeface="Microsoft YaHei" panose="020B0503020204020204" pitchFamily="34" charset="-122"/>
            </a:endParaRPr>
          </a:p>
          <a:p>
            <a:pPr marL="0" indent="0">
              <a:lnSpc>
                <a:spcPct val="120000"/>
              </a:lnSpc>
              <a:buNone/>
            </a:pPr>
            <a:r>
              <a:rPr lang="en-US" altLang="zh-TW" sz="2400" dirty="0" smtClean="0">
                <a:latin typeface="Microsoft YaHei" panose="020B0503020204020204" pitchFamily="34" charset="-122"/>
                <a:ea typeface="Microsoft YaHei" panose="020B0503020204020204" pitchFamily="34" charset="-122"/>
              </a:rPr>
              <a:t>And up to </a:t>
            </a:r>
            <a:r>
              <a:rPr lang="en-US" altLang="zh-TW" sz="2400" dirty="0" smtClean="0">
                <a:solidFill>
                  <a:srgbClr val="FF0000"/>
                </a:solidFill>
                <a:latin typeface="Microsoft YaHei" panose="020B0503020204020204" pitchFamily="34" charset="-122"/>
                <a:ea typeface="Microsoft YaHei" panose="020B0503020204020204" pitchFamily="34" charset="-122"/>
              </a:rPr>
              <a:t>four moderators</a:t>
            </a:r>
            <a:r>
              <a:rPr lang="en-US" altLang="zh-TW" sz="2400" dirty="0" smtClean="0">
                <a:latin typeface="Microsoft YaHei" panose="020B0503020204020204" pitchFamily="34" charset="-122"/>
                <a:ea typeface="Microsoft YaHei" panose="020B0503020204020204" pitchFamily="34" charset="-122"/>
              </a:rPr>
              <a:t> of key relationships.</a:t>
            </a:r>
          </a:p>
          <a:p>
            <a:pPr>
              <a:lnSpc>
                <a:spcPct val="120000"/>
              </a:lnSpc>
            </a:pPr>
            <a:endParaRPr lang="en-US" altLang="zh-TW" sz="2400" dirty="0" smtClean="0">
              <a:solidFill>
                <a:srgbClr val="FF0000"/>
              </a:solidFill>
            </a:endParaRPr>
          </a:p>
          <a:p>
            <a:pPr>
              <a:lnSpc>
                <a:spcPct val="120000"/>
              </a:lnSpc>
            </a:pPr>
            <a:endParaRPr lang="en-US" altLang="zh-TW" sz="2400" dirty="0" smtClean="0">
              <a:solidFill>
                <a:srgbClr val="FF0000"/>
              </a:solidFill>
            </a:endParaRPr>
          </a:p>
          <a:p>
            <a:pPr>
              <a:lnSpc>
                <a:spcPct val="120000"/>
              </a:lnSpc>
            </a:pPr>
            <a:endParaRPr lang="en-US" altLang="zh-TW" sz="2400" dirty="0" smtClean="0">
              <a:solidFill>
                <a:srgbClr val="FF0000"/>
              </a:solidFill>
            </a:endParaRPr>
          </a:p>
          <a:p>
            <a:pPr>
              <a:lnSpc>
                <a:spcPct val="120000"/>
              </a:lnSpc>
            </a:pPr>
            <a:endParaRPr lang="en-US" altLang="zh-TW" sz="2400" dirty="0" smtClean="0"/>
          </a:p>
        </p:txBody>
      </p:sp>
      <p:grpSp>
        <p:nvGrpSpPr>
          <p:cNvPr id="9" name="组合 16"/>
          <p:cNvGrpSpPr/>
          <p:nvPr/>
        </p:nvGrpSpPr>
        <p:grpSpPr>
          <a:xfrm>
            <a:off x="689454" y="1471725"/>
            <a:ext cx="835707" cy="705600"/>
            <a:chOff x="7460039" y="1375766"/>
            <a:chExt cx="1428337" cy="1424584"/>
          </a:xfrm>
        </p:grpSpPr>
        <p:sp>
          <p:nvSpPr>
            <p:cNvPr id="10" name="等腰三角形 9"/>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1" name="等腰三角形 10"/>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5" name="组合 16"/>
          <p:cNvGrpSpPr/>
          <p:nvPr/>
        </p:nvGrpSpPr>
        <p:grpSpPr>
          <a:xfrm>
            <a:off x="935795" y="3549191"/>
            <a:ext cx="491976" cy="393618"/>
            <a:chOff x="7460039" y="1375766"/>
            <a:chExt cx="1428337" cy="1424584"/>
          </a:xfrm>
        </p:grpSpPr>
        <p:sp>
          <p:nvSpPr>
            <p:cNvPr id="16" name="等腰三角形 1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7" name="等腰三角形 1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8" name="组合 16"/>
          <p:cNvGrpSpPr/>
          <p:nvPr/>
        </p:nvGrpSpPr>
        <p:grpSpPr>
          <a:xfrm>
            <a:off x="929619" y="4678855"/>
            <a:ext cx="491976" cy="393618"/>
            <a:chOff x="7460039" y="1375766"/>
            <a:chExt cx="1428337" cy="1424584"/>
          </a:xfrm>
        </p:grpSpPr>
        <p:sp>
          <p:nvSpPr>
            <p:cNvPr id="19" name="等腰三角形 1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0" name="等腰三角形 1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Tree>
    <p:extLst>
      <p:ext uri="{BB962C8B-B14F-4D97-AF65-F5344CB8AC3E}">
        <p14:creationId xmlns:p14="http://schemas.microsoft.com/office/powerpoint/2010/main" val="3898060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1" y="1143000"/>
            <a:ext cx="7358063"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線單箭頭接點 11"/>
          <p:cNvCxnSpPr/>
          <p:nvPr/>
        </p:nvCxnSpPr>
        <p:spPr>
          <a:xfrm>
            <a:off x="7526338" y="2846389"/>
            <a:ext cx="855662" cy="142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554913" y="2389189"/>
            <a:ext cx="792162" cy="504825"/>
          </a:xfrm>
          <a:prstGeom prst="rect">
            <a:avLst/>
          </a:prstGeom>
          <a:solidFill>
            <a:schemeClr val="bg1">
              <a:alpha val="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C00000"/>
                </a:solidFill>
                <a:effectLst/>
                <a:uLnTx/>
                <a:uFillTx/>
                <a:latin typeface="Calibri" pitchFamily="34" charset="0"/>
                <a:ea typeface="微软雅黑 Light"/>
                <a:cs typeface="+mn-cs"/>
              </a:rPr>
              <a:t>H6</a:t>
            </a:r>
          </a:p>
        </p:txBody>
      </p:sp>
      <p:sp>
        <p:nvSpPr>
          <p:cNvPr id="14" name="矩形 13"/>
          <p:cNvSpPr/>
          <p:nvPr/>
        </p:nvSpPr>
        <p:spPr>
          <a:xfrm>
            <a:off x="6903720" y="1557338"/>
            <a:ext cx="2360930" cy="50920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Calibri" pitchFamily="34" charset="0"/>
                <a:ea typeface="微软雅黑 Light"/>
                <a:cs typeface="+mn-cs"/>
              </a:rPr>
              <a:t>Direct effect</a:t>
            </a:r>
          </a:p>
        </p:txBody>
      </p:sp>
      <p:sp>
        <p:nvSpPr>
          <p:cNvPr id="7" name="矩形 6"/>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9" name="组合 16"/>
          <p:cNvGrpSpPr/>
          <p:nvPr/>
        </p:nvGrpSpPr>
        <p:grpSpPr>
          <a:xfrm>
            <a:off x="433163" y="117099"/>
            <a:ext cx="835707" cy="705600"/>
            <a:chOff x="7460039" y="1375766"/>
            <a:chExt cx="1428337" cy="1424584"/>
          </a:xfrm>
        </p:grpSpPr>
        <p:sp>
          <p:nvSpPr>
            <p:cNvPr id="10" name="等腰三角形 9"/>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1" name="等腰三角形 10"/>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13" name="TextBox 76"/>
          <p:cNvSpPr txBox="1"/>
          <p:nvPr/>
        </p:nvSpPr>
        <p:spPr>
          <a:xfrm>
            <a:off x="1342992" y="248494"/>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Supporting </a:t>
            </a:r>
            <a:r>
              <a:rPr kumimoji="0" lang="en-US" altLang="zh-CN" sz="28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H6</a:t>
            </a:r>
            <a:endPar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3451240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342992" y="1417185"/>
            <a:ext cx="8629650" cy="4157662"/>
          </a:xfrm>
          <a:prstGeom prst="rect">
            <a:avLst/>
          </a:prstGeom>
        </p:spPr>
      </p:pic>
      <p:sp>
        <p:nvSpPr>
          <p:cNvPr id="5" name="矩形 4"/>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3163" y="117099"/>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2992" y="248494"/>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Cross-Validation of UTAUT</a:t>
            </a:r>
          </a:p>
        </p:txBody>
      </p:sp>
    </p:spTree>
    <p:extLst>
      <p:ext uri="{BB962C8B-B14F-4D97-AF65-F5344CB8AC3E}">
        <p14:creationId xmlns:p14="http://schemas.microsoft.com/office/powerpoint/2010/main" val="23720917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946112" y="600527"/>
            <a:ext cx="7138154" cy="6257473"/>
          </a:xfrm>
          <a:prstGeom prst="rect">
            <a:avLst/>
          </a:prstGeom>
        </p:spPr>
      </p:pic>
      <p:sp>
        <p:nvSpPr>
          <p:cNvPr id="4" name="矩形 3"/>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5" name="组合 16"/>
          <p:cNvGrpSpPr/>
          <p:nvPr/>
        </p:nvGrpSpPr>
        <p:grpSpPr>
          <a:xfrm>
            <a:off x="433163" y="117099"/>
            <a:ext cx="835707" cy="705600"/>
            <a:chOff x="7460039" y="1375766"/>
            <a:chExt cx="1428337" cy="1424584"/>
          </a:xfrm>
        </p:grpSpPr>
        <p:sp>
          <p:nvSpPr>
            <p:cNvPr id="6" name="等腰三角形 5"/>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7" name="等腰三角形 6"/>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8" name="TextBox 76"/>
          <p:cNvSpPr txBox="1"/>
          <p:nvPr/>
        </p:nvSpPr>
        <p:spPr>
          <a:xfrm>
            <a:off x="1342992" y="248494"/>
            <a:ext cx="108451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Measurement Model Estimation for </a:t>
            </a:r>
            <a:r>
              <a:rPr kumimoji="0" lang="en-US" altLang="zh-CN" sz="24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the</a:t>
            </a:r>
            <a:r>
              <a:rPr kumimoji="0" lang="zh-CN" altLang="en-US" sz="24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 </a:t>
            </a:r>
            <a:r>
              <a:rPr kumimoji="0" lang="en-US" altLang="zh-CN" sz="24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Cross-Validation </a:t>
            </a:r>
            <a:r>
              <a:rPr kumimoji="0" lang="en-US" altLang="zh-CN" sz="24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of UTAUT</a:t>
            </a:r>
          </a:p>
        </p:txBody>
      </p:sp>
    </p:spTree>
    <p:extLst>
      <p:ext uri="{BB962C8B-B14F-4D97-AF65-F5344CB8AC3E}">
        <p14:creationId xmlns:p14="http://schemas.microsoft.com/office/powerpoint/2010/main" val="15744102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339366" y="457200"/>
            <a:ext cx="7252504" cy="5623477"/>
          </a:xfrm>
          <a:prstGeom prst="rect">
            <a:avLst/>
          </a:prstGeom>
        </p:spPr>
      </p:pic>
      <p:sp>
        <p:nvSpPr>
          <p:cNvPr id="5" name="矩形 4"/>
          <p:cNvSpPr/>
          <p:nvPr/>
        </p:nvSpPr>
        <p:spPr>
          <a:xfrm>
            <a:off x="3869"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7032" y="104400"/>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6861" y="235795"/>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Item Loadings from PLS(N=133 at Each Time Period)</a:t>
            </a:r>
            <a:endParaRPr kumimoji="0" lang="zh-CN" altLang="en-US"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131594885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034073" y="432576"/>
            <a:ext cx="8008360" cy="5249766"/>
          </a:xfrm>
          <a:prstGeom prst="rect">
            <a:avLst/>
          </a:prstGeom>
        </p:spPr>
      </p:pic>
      <p:sp>
        <p:nvSpPr>
          <p:cNvPr id="5" name="矩形 4"/>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6" name="组合 16"/>
          <p:cNvGrpSpPr/>
          <p:nvPr/>
        </p:nvGrpSpPr>
        <p:grpSpPr>
          <a:xfrm>
            <a:off x="433163" y="117099"/>
            <a:ext cx="835707" cy="705600"/>
            <a:chOff x="7460039" y="1375766"/>
            <a:chExt cx="1428337" cy="1424584"/>
          </a:xfrm>
        </p:grpSpPr>
        <p:sp>
          <p:nvSpPr>
            <p:cNvPr id="7" name="等腰三角形 6"/>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8" name="等腰三角形 7"/>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9" name="TextBox 76"/>
          <p:cNvSpPr txBox="1"/>
          <p:nvPr/>
        </p:nvSpPr>
        <p:spPr>
          <a:xfrm>
            <a:off x="1342992" y="248494"/>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Cross-Validation of UTAUT</a:t>
            </a:r>
          </a:p>
        </p:txBody>
      </p:sp>
    </p:spTree>
    <p:extLst>
      <p:ext uri="{BB962C8B-B14F-4D97-AF65-F5344CB8AC3E}">
        <p14:creationId xmlns:p14="http://schemas.microsoft.com/office/powerpoint/2010/main" val="10308443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165" y="622424"/>
            <a:ext cx="6366190" cy="6224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4" name="组合 16"/>
          <p:cNvGrpSpPr/>
          <p:nvPr/>
        </p:nvGrpSpPr>
        <p:grpSpPr>
          <a:xfrm>
            <a:off x="433163" y="117099"/>
            <a:ext cx="835707" cy="705600"/>
            <a:chOff x="7460039" y="1375766"/>
            <a:chExt cx="1428337" cy="1424584"/>
          </a:xfrm>
        </p:grpSpPr>
        <p:sp>
          <p:nvSpPr>
            <p:cNvPr id="5" name="等腰三角形 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6" name="等腰三角形 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7" name="TextBox 76"/>
          <p:cNvSpPr txBox="1"/>
          <p:nvPr/>
        </p:nvSpPr>
        <p:spPr>
          <a:xfrm>
            <a:off x="1342992" y="248494"/>
            <a:ext cx="10344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Cross-Validation of </a:t>
            </a:r>
            <a:r>
              <a:rPr kumimoji="0" lang="en-US" altLang="zh-CN" sz="2800" b="1" i="0" u="none" strike="noStrike" kern="1200" cap="none" spc="0" normalizeH="0" baseline="0" noProof="0" dirty="0" smtClean="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rPr>
              <a:t>UTAUT(Continued)</a:t>
            </a:r>
            <a:endParaRPr kumimoji="0" lang="en-US" altLang="zh-CN" sz="28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24989630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53005"/>
          </a:xfrm>
          <a:prstGeom prst="rect">
            <a:avLst/>
          </a:prstGeom>
        </p:spPr>
      </p:pic>
      <p:sp>
        <p:nvSpPr>
          <p:cNvPr id="8" name="矩形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781550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4152900 w 12192000"/>
              <a:gd name="connsiteY1" fmla="*/ 42862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819400 w 12192000"/>
              <a:gd name="connsiteY1" fmla="*/ 50101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571750 w 12192000"/>
              <a:gd name="connsiteY1" fmla="*/ 52387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2571750" y="5238750"/>
                </a:lnTo>
                <a:lnTo>
                  <a:pt x="12192000" y="0"/>
                </a:lnTo>
                <a:lnTo>
                  <a:pt x="12192000" y="6858000"/>
                </a:lnTo>
                <a:lnTo>
                  <a:pt x="0" y="6858000"/>
                </a:lnTo>
                <a:lnTo>
                  <a:pt x="0"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文本框 5"/>
          <p:cNvSpPr txBox="1"/>
          <p:nvPr/>
        </p:nvSpPr>
        <p:spPr>
          <a:xfrm>
            <a:off x="5091771" y="3976412"/>
            <a:ext cx="5448300" cy="646331"/>
          </a:xfrm>
          <a:prstGeom prst="rect">
            <a:avLst/>
          </a:prstGeom>
          <a:noFill/>
        </p:spPr>
        <p:txBody>
          <a:bodyPr wrap="square" rtlCol="0">
            <a:spAutoFit/>
          </a:bodyPr>
          <a:lstStyle/>
          <a:p>
            <a:pPr algn="ctr"/>
            <a:r>
              <a:rPr lang="en-US" altLang="zh-CN" sz="3600" b="1" dirty="0">
                <a:solidFill>
                  <a:schemeClr val="accent1"/>
                </a:solidFill>
                <a:latin typeface="Microsoft YaHei" panose="020B0503020204020204" pitchFamily="34" charset="-122"/>
                <a:ea typeface="Microsoft YaHei" panose="020B0503020204020204" pitchFamily="34" charset="-122"/>
              </a:rPr>
              <a:t>Conclusion</a:t>
            </a:r>
          </a:p>
        </p:txBody>
      </p:sp>
      <p:sp>
        <p:nvSpPr>
          <p:cNvPr id="15" name="直角三角形 14"/>
          <p:cNvSpPr>
            <a:spLocks noChangeAspect="1"/>
          </p:cNvSpPr>
          <p:nvPr/>
        </p:nvSpPr>
        <p:spPr>
          <a:xfrm rot="13501014" flipV="1">
            <a:off x="2421037" y="-184316"/>
            <a:ext cx="2212508" cy="221250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a:spLocks noChangeAspect="1"/>
          </p:cNvSpPr>
          <p:nvPr/>
        </p:nvSpPr>
        <p:spPr>
          <a:xfrm rot="13501014" flipV="1">
            <a:off x="3103798" y="130683"/>
            <a:ext cx="2212508" cy="2212508"/>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324102" y="1397422"/>
            <a:ext cx="3771898" cy="830997"/>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6</a:t>
            </a:r>
            <a:endParaRPr lang="zh-CN" altLang="en-US" sz="4800" b="1" dirty="0" smtClean="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4914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1" grpId="0" animBg="1"/>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3" name="组合 16"/>
          <p:cNvGrpSpPr/>
          <p:nvPr/>
        </p:nvGrpSpPr>
        <p:grpSpPr>
          <a:xfrm>
            <a:off x="433163" y="117099"/>
            <a:ext cx="835707" cy="705600"/>
            <a:chOff x="7460039" y="1375766"/>
            <a:chExt cx="1428337" cy="1424584"/>
          </a:xfrm>
        </p:grpSpPr>
        <p:sp>
          <p:nvSpPr>
            <p:cNvPr id="4" name="等腰三角形 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5" name="等腰三角形 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6" name="TextBox 76"/>
          <p:cNvSpPr txBox="1"/>
          <p:nvPr/>
        </p:nvSpPr>
        <p:spPr>
          <a:xfrm>
            <a:off x="1342992" y="248494"/>
            <a:ext cx="10344395" cy="523220"/>
          </a:xfrm>
          <a:prstGeom prst="rect">
            <a:avLst/>
          </a:prstGeom>
          <a:noFill/>
        </p:spPr>
        <p:txBody>
          <a:bodyPr wrap="square" rtlCol="0">
            <a:spAutoFit/>
          </a:bodyPr>
          <a:lstStyle/>
          <a:p>
            <a:pPr lvl="0"/>
            <a:r>
              <a:rPr lang="en-US" altLang="zh-CN" sz="2800" b="1" dirty="0">
                <a:solidFill>
                  <a:srgbClr val="0070C0"/>
                </a:solidFill>
                <a:latin typeface="Microsoft YaHei" panose="020B0503020204020204" pitchFamily="34" charset="-122"/>
                <a:ea typeface="Microsoft YaHei" panose="020B0503020204020204" pitchFamily="34" charset="-122"/>
                <a:cs typeface="+mn-ea"/>
                <a:sym typeface="+mn-lt"/>
              </a:rPr>
              <a:t>Conclusion</a:t>
            </a:r>
          </a:p>
        </p:txBody>
      </p:sp>
      <p:sp>
        <p:nvSpPr>
          <p:cNvPr id="7" name="內容版面配置區 2"/>
          <p:cNvSpPr txBox="1">
            <a:spLocks/>
          </p:cNvSpPr>
          <p:nvPr/>
        </p:nvSpPr>
        <p:spPr>
          <a:xfrm>
            <a:off x="1421841" y="1700683"/>
            <a:ext cx="10093219" cy="4876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smtClean="0">
                <a:latin typeface="Microsoft YaHei" panose="020B0503020204020204" pitchFamily="34" charset="-122"/>
                <a:ea typeface="Microsoft YaHei" panose="020B0503020204020204" pitchFamily="34" charset="-122"/>
              </a:rPr>
              <a:t>UTAUT provides a refined view of how the determinants of intention and behavior evolve over time</a:t>
            </a:r>
          </a:p>
          <a:p>
            <a:pPr marL="0" indent="0">
              <a:buNone/>
            </a:pPr>
            <a:endParaRPr lang="en-US" altLang="zh-TW" dirty="0" smtClean="0">
              <a:latin typeface="Microsoft YaHei" panose="020B0503020204020204" pitchFamily="34" charset="-122"/>
              <a:ea typeface="Microsoft YaHei" panose="020B0503020204020204" pitchFamily="34" charset="-122"/>
            </a:endParaRPr>
          </a:p>
          <a:p>
            <a:pPr marL="0" indent="0">
              <a:buNone/>
            </a:pPr>
            <a:r>
              <a:rPr lang="en-US" altLang="zh-TW" dirty="0" smtClean="0">
                <a:latin typeface="Microsoft YaHei" panose="020B0503020204020204" pitchFamily="34" charset="-122"/>
                <a:ea typeface="Microsoft YaHei" panose="020B0503020204020204" pitchFamily="34" charset="-122"/>
              </a:rPr>
              <a:t>Social influence construct has been controversial</a:t>
            </a:r>
          </a:p>
          <a:p>
            <a:pPr marL="0" indent="0">
              <a:buNone/>
            </a:pPr>
            <a:endParaRPr lang="en-US" altLang="zh-TW" dirty="0" smtClean="0">
              <a:latin typeface="Microsoft YaHei" panose="020B0503020204020204" pitchFamily="34" charset="-122"/>
              <a:ea typeface="Microsoft YaHei" panose="020B0503020204020204" pitchFamily="34" charset="-122"/>
            </a:endParaRPr>
          </a:p>
          <a:p>
            <a:pPr marL="0" indent="0">
              <a:buNone/>
            </a:pPr>
            <a:r>
              <a:rPr lang="en-US" altLang="zh-TW" dirty="0" smtClean="0">
                <a:latin typeface="Microsoft YaHei" panose="020B0503020204020204" pitchFamily="34" charset="-122"/>
                <a:ea typeface="Microsoft YaHei" panose="020B0503020204020204" pitchFamily="34" charset="-122"/>
              </a:rPr>
              <a:t>Focus </a:t>
            </a:r>
            <a:r>
              <a:rPr lang="en-US" altLang="zh-TW" dirty="0">
                <a:latin typeface="Microsoft YaHei" panose="020B0503020204020204" pitchFamily="34" charset="-122"/>
                <a:ea typeface="Microsoft YaHei" panose="020B0503020204020204" pitchFamily="34" charset="-122"/>
              </a:rPr>
              <a:t>on integrating UTAUT with research that has identified causal antecedents of the constructs used within the model</a:t>
            </a:r>
          </a:p>
          <a:p>
            <a:pPr marL="0" indent="0">
              <a:buNone/>
            </a:pPr>
            <a:endParaRPr lang="en-US" altLang="zh-TW" dirty="0" smtClean="0">
              <a:latin typeface="Microsoft YaHei" panose="020B0503020204020204" pitchFamily="34" charset="-122"/>
              <a:ea typeface="Microsoft YaHei" panose="020B0503020204020204" pitchFamily="34" charset="-122"/>
            </a:endParaRPr>
          </a:p>
        </p:txBody>
      </p:sp>
      <p:grpSp>
        <p:nvGrpSpPr>
          <p:cNvPr id="8" name="组合 16"/>
          <p:cNvGrpSpPr/>
          <p:nvPr/>
        </p:nvGrpSpPr>
        <p:grpSpPr>
          <a:xfrm>
            <a:off x="801409" y="1700683"/>
            <a:ext cx="635020" cy="582255"/>
            <a:chOff x="7460039" y="1375766"/>
            <a:chExt cx="1428337" cy="1424584"/>
          </a:xfrm>
        </p:grpSpPr>
        <p:sp>
          <p:nvSpPr>
            <p:cNvPr id="9" name="等腰三角形 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0" name="等腰三角形 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1" name="组合 16"/>
          <p:cNvGrpSpPr/>
          <p:nvPr/>
        </p:nvGrpSpPr>
        <p:grpSpPr>
          <a:xfrm>
            <a:off x="882723" y="3056521"/>
            <a:ext cx="635020" cy="582255"/>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4" name="组合 16"/>
          <p:cNvGrpSpPr/>
          <p:nvPr/>
        </p:nvGrpSpPr>
        <p:grpSpPr>
          <a:xfrm>
            <a:off x="821429" y="4398505"/>
            <a:ext cx="635020" cy="582255"/>
            <a:chOff x="7460039" y="1375766"/>
            <a:chExt cx="1428337" cy="1424584"/>
          </a:xfrm>
        </p:grpSpPr>
        <p:sp>
          <p:nvSpPr>
            <p:cNvPr id="15" name="等腰三角形 1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6" name="等腰三角形 1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17326385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3" name="组合 16"/>
          <p:cNvGrpSpPr/>
          <p:nvPr/>
        </p:nvGrpSpPr>
        <p:grpSpPr>
          <a:xfrm>
            <a:off x="433163" y="117099"/>
            <a:ext cx="835707" cy="705600"/>
            <a:chOff x="7460039" y="1375766"/>
            <a:chExt cx="1428337" cy="1424584"/>
          </a:xfrm>
        </p:grpSpPr>
        <p:sp>
          <p:nvSpPr>
            <p:cNvPr id="4" name="等腰三角形 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5" name="等腰三角形 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6" name="TextBox 76"/>
          <p:cNvSpPr txBox="1"/>
          <p:nvPr/>
        </p:nvSpPr>
        <p:spPr>
          <a:xfrm>
            <a:off x="1342992" y="248494"/>
            <a:ext cx="10344395" cy="523220"/>
          </a:xfrm>
          <a:prstGeom prst="rect">
            <a:avLst/>
          </a:prstGeom>
          <a:noFill/>
        </p:spPr>
        <p:txBody>
          <a:bodyPr wrap="square" rtlCol="0">
            <a:spAutoFit/>
          </a:bodyPr>
          <a:lstStyle/>
          <a:p>
            <a:pPr lvl="0"/>
            <a:r>
              <a:rPr lang="en-US" altLang="zh-CN" sz="2800" b="1" dirty="0">
                <a:solidFill>
                  <a:srgbClr val="0070C0"/>
                </a:solidFill>
                <a:latin typeface="Microsoft YaHei" panose="020B0503020204020204" pitchFamily="34" charset="-122"/>
                <a:ea typeface="Microsoft YaHei" panose="020B0503020204020204" pitchFamily="34" charset="-122"/>
                <a:cs typeface="+mn-ea"/>
                <a:sym typeface="+mn-lt"/>
              </a:rPr>
              <a:t>Conclusion</a:t>
            </a:r>
          </a:p>
        </p:txBody>
      </p:sp>
      <p:sp>
        <p:nvSpPr>
          <p:cNvPr id="7" name="內容版面配置區 2"/>
          <p:cNvSpPr txBox="1">
            <a:spLocks/>
          </p:cNvSpPr>
          <p:nvPr/>
        </p:nvSpPr>
        <p:spPr>
          <a:xfrm>
            <a:off x="1979265" y="1439426"/>
            <a:ext cx="9195554" cy="4953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smtClean="0">
                <a:latin typeface="Microsoft YaHei" panose="020B0503020204020204" pitchFamily="34" charset="-122"/>
                <a:ea typeface="Microsoft YaHei" panose="020B0503020204020204" pitchFamily="34" charset="-122"/>
              </a:rPr>
              <a:t>Study the degree to which systems perceived as successful from an IT adoption perspective are considered a success from an organizational perspective</a:t>
            </a:r>
          </a:p>
          <a:p>
            <a:pPr marL="0" indent="0">
              <a:buNone/>
            </a:pPr>
            <a:endParaRPr lang="en-US" altLang="zh-TW" dirty="0">
              <a:latin typeface="Microsoft YaHei" panose="020B0503020204020204" pitchFamily="34" charset="-122"/>
              <a:ea typeface="Microsoft YaHei" panose="020B0503020204020204" pitchFamily="34" charset="-122"/>
            </a:endParaRPr>
          </a:p>
          <a:p>
            <a:pPr marL="0" indent="0">
              <a:buNone/>
            </a:pPr>
            <a:r>
              <a:rPr lang="en-US" altLang="zh-TW" dirty="0">
                <a:latin typeface="Microsoft YaHei" panose="020B0503020204020204" pitchFamily="34" charset="-122"/>
                <a:ea typeface="Microsoft YaHei" panose="020B0503020204020204" pitchFamily="34" charset="-122"/>
              </a:rPr>
              <a:t>Account for dynamic influence</a:t>
            </a:r>
          </a:p>
          <a:p>
            <a:pPr marL="0" indent="0">
              <a:buNone/>
            </a:pPr>
            <a:endParaRPr lang="en-US" altLang="zh-TW" dirty="0" smtClean="0">
              <a:latin typeface="Microsoft YaHei" panose="020B0503020204020204" pitchFamily="34" charset="-122"/>
              <a:ea typeface="Microsoft YaHei" panose="020B0503020204020204" pitchFamily="34" charset="-122"/>
            </a:endParaRPr>
          </a:p>
        </p:txBody>
      </p:sp>
      <p:grpSp>
        <p:nvGrpSpPr>
          <p:cNvPr id="8" name="组合 16"/>
          <p:cNvGrpSpPr/>
          <p:nvPr/>
        </p:nvGrpSpPr>
        <p:grpSpPr>
          <a:xfrm>
            <a:off x="1241503" y="1680586"/>
            <a:ext cx="635020" cy="582255"/>
            <a:chOff x="7460039" y="1375766"/>
            <a:chExt cx="1428337" cy="1424584"/>
          </a:xfrm>
        </p:grpSpPr>
        <p:sp>
          <p:nvSpPr>
            <p:cNvPr id="9" name="等腰三角形 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0" name="等腰三角形 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1" name="组合 16"/>
          <p:cNvGrpSpPr/>
          <p:nvPr/>
        </p:nvGrpSpPr>
        <p:grpSpPr>
          <a:xfrm>
            <a:off x="1344245" y="3518472"/>
            <a:ext cx="635020" cy="582255"/>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4667986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3" name="组合 16"/>
          <p:cNvGrpSpPr/>
          <p:nvPr/>
        </p:nvGrpSpPr>
        <p:grpSpPr>
          <a:xfrm>
            <a:off x="433163" y="117099"/>
            <a:ext cx="835707" cy="705600"/>
            <a:chOff x="7460039" y="1375766"/>
            <a:chExt cx="1428337" cy="1424584"/>
          </a:xfrm>
        </p:grpSpPr>
        <p:sp>
          <p:nvSpPr>
            <p:cNvPr id="4" name="等腰三角形 3"/>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5" name="等腰三角形 4"/>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6" name="TextBox 76"/>
          <p:cNvSpPr txBox="1"/>
          <p:nvPr/>
        </p:nvSpPr>
        <p:spPr>
          <a:xfrm>
            <a:off x="1342992" y="248494"/>
            <a:ext cx="10344395" cy="523220"/>
          </a:xfrm>
          <a:prstGeom prst="rect">
            <a:avLst/>
          </a:prstGeom>
          <a:noFill/>
        </p:spPr>
        <p:txBody>
          <a:bodyPr wrap="square" rtlCol="0">
            <a:spAutoFit/>
          </a:bodyPr>
          <a:lstStyle/>
          <a:p>
            <a:pPr lvl="0"/>
            <a:r>
              <a:rPr lang="en-US" altLang="zh-CN" sz="2800" b="1" dirty="0">
                <a:solidFill>
                  <a:srgbClr val="0070C0"/>
                </a:solidFill>
                <a:latin typeface="Microsoft YaHei" panose="020B0503020204020204" pitchFamily="34" charset="-122"/>
                <a:ea typeface="Microsoft YaHei" panose="020B0503020204020204" pitchFamily="34" charset="-122"/>
                <a:cs typeface="+mn-ea"/>
                <a:sym typeface="+mn-lt"/>
              </a:rPr>
              <a:t>Contribution</a:t>
            </a:r>
          </a:p>
        </p:txBody>
      </p:sp>
      <p:sp>
        <p:nvSpPr>
          <p:cNvPr id="7" name="Rectangle 3"/>
          <p:cNvSpPr txBox="1">
            <a:spLocks noChangeArrowheads="1"/>
          </p:cNvSpPr>
          <p:nvPr/>
        </p:nvSpPr>
        <p:spPr>
          <a:xfrm>
            <a:off x="1470409" y="1599672"/>
            <a:ext cx="8229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smtClean="0">
                <a:latin typeface="Microsoft YaHei" panose="020B0503020204020204" pitchFamily="34" charset="-122"/>
                <a:ea typeface="Microsoft YaHei" panose="020B0503020204020204" pitchFamily="34" charset="-122"/>
              </a:rPr>
              <a:t>UTAUT was able to account for 70 percent of variance</a:t>
            </a:r>
          </a:p>
          <a:p>
            <a:pPr marL="0" indent="0">
              <a:buNone/>
            </a:pPr>
            <a:endParaRPr lang="en-US" altLang="zh-TW" dirty="0">
              <a:latin typeface="Microsoft YaHei" panose="020B0503020204020204" pitchFamily="34" charset="-122"/>
              <a:ea typeface="Microsoft YaHei" panose="020B0503020204020204" pitchFamily="34" charset="-122"/>
            </a:endParaRPr>
          </a:p>
          <a:p>
            <a:pPr marL="0" indent="0">
              <a:buNone/>
            </a:pPr>
            <a:endParaRPr lang="en-US" altLang="zh-TW" dirty="0" smtClean="0">
              <a:latin typeface="Microsoft YaHei" panose="020B0503020204020204" pitchFamily="34" charset="-122"/>
              <a:ea typeface="Microsoft YaHei" panose="020B0503020204020204" pitchFamily="34" charset="-122"/>
            </a:endParaRPr>
          </a:p>
          <a:p>
            <a:pPr marL="0" indent="0">
              <a:buNone/>
            </a:pPr>
            <a:r>
              <a:rPr lang="en-US" altLang="zh-TW" dirty="0" smtClean="0">
                <a:latin typeface="Microsoft YaHei" panose="020B0503020204020204" pitchFamily="34" charset="-122"/>
                <a:ea typeface="Microsoft YaHei" panose="020B0503020204020204" pitchFamily="34" charset="-122"/>
              </a:rPr>
              <a:t>Integrate the main 32 effects and 4 moderator into </a:t>
            </a:r>
            <a:r>
              <a:rPr lang="en-US" altLang="zh-TW" b="1" dirty="0" smtClean="0">
                <a:latin typeface="Microsoft YaHei" panose="020B0503020204020204" pitchFamily="34" charset="-122"/>
                <a:ea typeface="Microsoft YaHei" panose="020B0503020204020204" pitchFamily="34" charset="-122"/>
              </a:rPr>
              <a:t>4 main effects and 4 moderators</a:t>
            </a:r>
          </a:p>
          <a:p>
            <a:pPr>
              <a:buFontTx/>
              <a:buNone/>
            </a:pPr>
            <a:endParaRPr lang="en-US" altLang="zh-TW" dirty="0" smtClean="0"/>
          </a:p>
        </p:txBody>
      </p:sp>
      <p:grpSp>
        <p:nvGrpSpPr>
          <p:cNvPr id="8" name="组合 16"/>
          <p:cNvGrpSpPr/>
          <p:nvPr/>
        </p:nvGrpSpPr>
        <p:grpSpPr>
          <a:xfrm>
            <a:off x="741294" y="1590152"/>
            <a:ext cx="657408" cy="582255"/>
            <a:chOff x="7460039" y="1375766"/>
            <a:chExt cx="1428337" cy="1424584"/>
          </a:xfrm>
        </p:grpSpPr>
        <p:sp>
          <p:nvSpPr>
            <p:cNvPr id="9" name="等腰三角形 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0" name="等腰三角形 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grpSp>
        <p:nvGrpSpPr>
          <p:cNvPr id="11" name="组合 16"/>
          <p:cNvGrpSpPr/>
          <p:nvPr/>
        </p:nvGrpSpPr>
        <p:grpSpPr>
          <a:xfrm>
            <a:off x="682180" y="3547068"/>
            <a:ext cx="660812" cy="597192"/>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Tree>
    <p:extLst>
      <p:ext uri="{BB962C8B-B14F-4D97-AF65-F5344CB8AC3E}">
        <p14:creationId xmlns:p14="http://schemas.microsoft.com/office/powerpoint/2010/main" val="1040835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726500" y="1154834"/>
            <a:ext cx="8229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TW" sz="2400" b="1" dirty="0" smtClean="0">
                <a:latin typeface="Microsoft YaHei" panose="020B0503020204020204" pitchFamily="34" charset="-122"/>
                <a:ea typeface="Microsoft YaHei" panose="020B0503020204020204" pitchFamily="34" charset="-122"/>
              </a:rPr>
              <a:t>Empirically validate the unified model</a:t>
            </a:r>
          </a:p>
          <a:p>
            <a:pPr>
              <a:buFontTx/>
              <a:buNone/>
            </a:pPr>
            <a:endParaRPr lang="en-US" altLang="zh-TW" sz="900" dirty="0" smtClean="0">
              <a:latin typeface="Microsoft YaHei" panose="020B0503020204020204" pitchFamily="34" charset="-122"/>
              <a:ea typeface="Microsoft YaHei" panose="020B0503020204020204" pitchFamily="34" charset="-122"/>
            </a:endParaRPr>
          </a:p>
          <a:p>
            <a:pPr marL="0" indent="0">
              <a:lnSpc>
                <a:spcPct val="120000"/>
              </a:lnSpc>
              <a:buNone/>
            </a:pPr>
            <a:r>
              <a:rPr lang="en-US" altLang="zh-TW" sz="2400" dirty="0" smtClean="0">
                <a:latin typeface="Microsoft YaHei" panose="020B0503020204020204" pitchFamily="34" charset="-122"/>
                <a:ea typeface="Microsoft YaHei" panose="020B0503020204020204" pitchFamily="34" charset="-122"/>
              </a:rPr>
              <a:t>UTAUT was then tested using the </a:t>
            </a:r>
            <a:r>
              <a:rPr lang="en-US" altLang="zh-TW" sz="2400" dirty="0" smtClean="0">
                <a:solidFill>
                  <a:srgbClr val="FF0000"/>
                </a:solidFill>
                <a:latin typeface="Microsoft YaHei" panose="020B0503020204020204" pitchFamily="34" charset="-122"/>
                <a:ea typeface="Microsoft YaHei" panose="020B0503020204020204" pitchFamily="34" charset="-122"/>
              </a:rPr>
              <a:t>original data</a:t>
            </a:r>
            <a:r>
              <a:rPr lang="en-US" altLang="zh-TW" sz="2400" dirty="0" smtClean="0">
                <a:latin typeface="Microsoft YaHei" panose="020B0503020204020204" pitchFamily="34" charset="-122"/>
                <a:ea typeface="Microsoft YaHei" panose="020B0503020204020204" pitchFamily="34" charset="-122"/>
              </a:rPr>
              <a:t> and found to </a:t>
            </a:r>
            <a:r>
              <a:rPr lang="en-US" altLang="zh-TW" sz="2400" dirty="0" smtClean="0">
                <a:solidFill>
                  <a:srgbClr val="FF0000"/>
                </a:solidFill>
                <a:latin typeface="Microsoft YaHei" panose="020B0503020204020204" pitchFamily="34" charset="-122"/>
                <a:ea typeface="Microsoft YaHei" panose="020B0503020204020204" pitchFamily="34" charset="-122"/>
              </a:rPr>
              <a:t>outperform the eight individual models</a:t>
            </a:r>
            <a:r>
              <a:rPr lang="en-US" altLang="zh-TW" sz="2400" dirty="0" smtClean="0">
                <a:latin typeface="Microsoft YaHei" panose="020B0503020204020204" pitchFamily="34" charset="-122"/>
                <a:ea typeface="Microsoft YaHei" panose="020B0503020204020204" pitchFamily="34" charset="-122"/>
              </a:rPr>
              <a:t> (adjusted R</a:t>
            </a:r>
            <a:r>
              <a:rPr lang="en-US" altLang="zh-TW" sz="2400" baseline="30000" dirty="0" smtClean="0">
                <a:latin typeface="Microsoft YaHei" panose="020B0503020204020204" pitchFamily="34" charset="-122"/>
                <a:ea typeface="Microsoft YaHei" panose="020B0503020204020204" pitchFamily="34" charset="-122"/>
              </a:rPr>
              <a:t>2</a:t>
            </a:r>
            <a:r>
              <a:rPr lang="en-US" altLang="zh-TW" sz="2400" dirty="0" smtClean="0">
                <a:latin typeface="Microsoft YaHei" panose="020B0503020204020204" pitchFamily="34" charset="-122"/>
                <a:ea typeface="Microsoft YaHei" panose="020B0503020204020204" pitchFamily="34" charset="-122"/>
              </a:rPr>
              <a:t> of 69%).</a:t>
            </a:r>
          </a:p>
          <a:p>
            <a:pPr marL="0" indent="0">
              <a:lnSpc>
                <a:spcPct val="120000"/>
              </a:lnSpc>
              <a:buNone/>
            </a:pPr>
            <a:r>
              <a:rPr lang="en-US" altLang="zh-TW" sz="2400" dirty="0" smtClean="0">
                <a:latin typeface="Microsoft YaHei" panose="020B0503020204020204" pitchFamily="34" charset="-122"/>
                <a:ea typeface="Microsoft YaHei" panose="020B0503020204020204" pitchFamily="34" charset="-122"/>
              </a:rPr>
              <a:t>UTAUT was then confirmed with data from </a:t>
            </a:r>
            <a:r>
              <a:rPr lang="en-US" altLang="zh-TW" sz="2400" u="sng" dirty="0" smtClean="0">
                <a:latin typeface="Microsoft YaHei" panose="020B0503020204020204" pitchFamily="34" charset="-122"/>
                <a:ea typeface="Microsoft YaHei" panose="020B0503020204020204" pitchFamily="34" charset="-122"/>
              </a:rPr>
              <a:t>two new organizations</a:t>
            </a:r>
            <a:r>
              <a:rPr lang="en-US" altLang="zh-TW" sz="2400" dirty="0" smtClean="0">
                <a:latin typeface="Microsoft YaHei" panose="020B0503020204020204" pitchFamily="34" charset="-122"/>
                <a:ea typeface="Microsoft YaHei" panose="020B0503020204020204" pitchFamily="34" charset="-122"/>
              </a:rPr>
              <a:t> with </a:t>
            </a:r>
            <a:r>
              <a:rPr lang="en-US" altLang="zh-TW" sz="2400" dirty="0" smtClean="0">
                <a:solidFill>
                  <a:srgbClr val="FF0000"/>
                </a:solidFill>
                <a:latin typeface="Microsoft YaHei" panose="020B0503020204020204" pitchFamily="34" charset="-122"/>
                <a:ea typeface="Microsoft YaHei" panose="020B0503020204020204" pitchFamily="34" charset="-122"/>
              </a:rPr>
              <a:t>similar results</a:t>
            </a:r>
            <a:r>
              <a:rPr lang="en-US" altLang="zh-TW" sz="2400" dirty="0" smtClean="0">
                <a:latin typeface="Microsoft YaHei" panose="020B0503020204020204" pitchFamily="34" charset="-122"/>
                <a:ea typeface="Microsoft YaHei" panose="020B0503020204020204" pitchFamily="34" charset="-122"/>
              </a:rPr>
              <a:t> (adjusted R</a:t>
            </a:r>
            <a:r>
              <a:rPr lang="en-US" altLang="zh-TW" sz="2400" baseline="30000" dirty="0" smtClean="0">
                <a:latin typeface="Microsoft YaHei" panose="020B0503020204020204" pitchFamily="34" charset="-122"/>
                <a:ea typeface="Microsoft YaHei" panose="020B0503020204020204" pitchFamily="34" charset="-122"/>
              </a:rPr>
              <a:t>2</a:t>
            </a:r>
            <a:r>
              <a:rPr lang="en-US" altLang="zh-TW" sz="2400" dirty="0" smtClean="0">
                <a:latin typeface="Microsoft YaHei" panose="020B0503020204020204" pitchFamily="34" charset="-122"/>
                <a:ea typeface="Microsoft YaHei" panose="020B0503020204020204" pitchFamily="34" charset="-122"/>
              </a:rPr>
              <a:t> of 70%)</a:t>
            </a:r>
          </a:p>
          <a:p>
            <a:pPr>
              <a:lnSpc>
                <a:spcPct val="120000"/>
              </a:lnSpc>
            </a:pPr>
            <a:endParaRPr lang="en-US" altLang="zh-TW" sz="2400" dirty="0" smtClean="0">
              <a:latin typeface="Microsoft YaHei" panose="020B0503020204020204" pitchFamily="34" charset="-122"/>
              <a:ea typeface="Microsoft YaHei" panose="020B0503020204020204" pitchFamily="34" charset="-122"/>
            </a:endParaRPr>
          </a:p>
          <a:p>
            <a:pPr marL="0" indent="0">
              <a:lnSpc>
                <a:spcPct val="120000"/>
              </a:lnSpc>
              <a:buNone/>
            </a:pPr>
            <a:r>
              <a:rPr lang="en-US" altLang="zh-TW" sz="2400" dirty="0" smtClean="0">
                <a:latin typeface="Microsoft YaHei" panose="020B0503020204020204" pitchFamily="34" charset="-122"/>
                <a:ea typeface="Microsoft YaHei" panose="020B0503020204020204" pitchFamily="34" charset="-122"/>
              </a:rPr>
              <a:t>**(R</a:t>
            </a:r>
            <a:r>
              <a:rPr lang="en-US" altLang="zh-TW" sz="2400" baseline="30000" dirty="0" smtClean="0">
                <a:latin typeface="Microsoft YaHei" panose="020B0503020204020204" pitchFamily="34" charset="-122"/>
                <a:ea typeface="Microsoft YaHei" panose="020B0503020204020204" pitchFamily="34" charset="-122"/>
              </a:rPr>
              <a:t>2 </a:t>
            </a:r>
            <a:r>
              <a:rPr lang="en-US" altLang="zh-TW" sz="2400" dirty="0" smtClean="0">
                <a:latin typeface="Microsoft YaHei" panose="020B0503020204020204" pitchFamily="34" charset="-122"/>
                <a:ea typeface="Microsoft YaHei" panose="020B0503020204020204" pitchFamily="34" charset="-122"/>
              </a:rPr>
              <a:t>, coefficient of determination)=&gt;</a:t>
            </a:r>
            <a:r>
              <a:rPr lang="en-US" altLang="zh-TW" sz="2400" u="sng" dirty="0" smtClean="0">
                <a:latin typeface="Microsoft YaHei" panose="020B0503020204020204" pitchFamily="34" charset="-122"/>
                <a:ea typeface="Microsoft YaHei" panose="020B0503020204020204" pitchFamily="34" charset="-122"/>
              </a:rPr>
              <a:t>explainable extent</a:t>
            </a:r>
          </a:p>
        </p:txBody>
      </p:sp>
      <p:sp>
        <p:nvSpPr>
          <p:cNvPr id="3" name="矩形 2"/>
          <p:cNvSpPr/>
          <p:nvPr/>
        </p:nvSpPr>
        <p:spPr>
          <a:xfrm>
            <a:off x="0" y="0"/>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grpSp>
        <p:nvGrpSpPr>
          <p:cNvPr id="4" name="组合 16"/>
          <p:cNvGrpSpPr/>
          <p:nvPr/>
        </p:nvGrpSpPr>
        <p:grpSpPr>
          <a:xfrm>
            <a:off x="437033" y="104400"/>
            <a:ext cx="835707" cy="705600"/>
            <a:chOff x="7460039" y="1375766"/>
            <a:chExt cx="1428337" cy="1424584"/>
          </a:xfrm>
        </p:grpSpPr>
        <p:sp>
          <p:nvSpPr>
            <p:cNvPr id="5" name="等腰三角形 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6" name="等腰三角形 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sp>
        <p:nvSpPr>
          <p:cNvPr id="7" name="TextBox 76"/>
          <p:cNvSpPr txBox="1"/>
          <p:nvPr/>
        </p:nvSpPr>
        <p:spPr>
          <a:xfrm>
            <a:off x="1346862" y="235795"/>
            <a:ext cx="10766582" cy="461665"/>
          </a:xfrm>
          <a:prstGeom prst="rect">
            <a:avLst/>
          </a:prstGeom>
          <a:noFill/>
        </p:spPr>
        <p:txBody>
          <a:bodyPr wrap="square" rtlCol="0">
            <a:spAutoFit/>
          </a:bodyPr>
          <a:lstStyle/>
          <a:p>
            <a:pPr lvl="0"/>
            <a:r>
              <a:rPr lang="en-US" altLang="zh-CN" sz="2400" b="1" dirty="0">
                <a:solidFill>
                  <a:srgbClr val="0070C0"/>
                </a:solidFill>
                <a:latin typeface="Microsoft YaHei" panose="020B0503020204020204" pitchFamily="34" charset="-122"/>
                <a:ea typeface="Microsoft YaHei" panose="020B0503020204020204" pitchFamily="34" charset="-122"/>
                <a:cs typeface="+mn-ea"/>
                <a:sym typeface="+mn-lt"/>
              </a:rPr>
              <a:t>Abstract</a:t>
            </a:r>
          </a:p>
        </p:txBody>
      </p:sp>
      <p:grpSp>
        <p:nvGrpSpPr>
          <p:cNvPr id="8" name="组合 16"/>
          <p:cNvGrpSpPr/>
          <p:nvPr/>
        </p:nvGrpSpPr>
        <p:grpSpPr>
          <a:xfrm>
            <a:off x="831386" y="1150195"/>
            <a:ext cx="582805" cy="480168"/>
            <a:chOff x="7460039" y="1375766"/>
            <a:chExt cx="1428337" cy="1424584"/>
          </a:xfrm>
        </p:grpSpPr>
        <p:sp>
          <p:nvSpPr>
            <p:cNvPr id="9" name="等腰三角形 8"/>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 name="等腰三角形 9"/>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1" name="组合 16"/>
          <p:cNvGrpSpPr/>
          <p:nvPr/>
        </p:nvGrpSpPr>
        <p:grpSpPr>
          <a:xfrm>
            <a:off x="1122789" y="1969477"/>
            <a:ext cx="430871" cy="405789"/>
            <a:chOff x="7460039" y="1375766"/>
            <a:chExt cx="1428337" cy="1424584"/>
          </a:xfrm>
        </p:grpSpPr>
        <p:sp>
          <p:nvSpPr>
            <p:cNvPr id="12" name="等腰三角形 11"/>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3" name="等腰三角形 12"/>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4" name="组合 16"/>
          <p:cNvGrpSpPr/>
          <p:nvPr/>
        </p:nvGrpSpPr>
        <p:grpSpPr>
          <a:xfrm>
            <a:off x="1125785" y="3380878"/>
            <a:ext cx="430871" cy="405789"/>
            <a:chOff x="7460039" y="1375766"/>
            <a:chExt cx="1428337" cy="1424584"/>
          </a:xfrm>
        </p:grpSpPr>
        <p:sp>
          <p:nvSpPr>
            <p:cNvPr id="15" name="等腰三角形 1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6" name="等腰三角形 1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7" name="组合 16"/>
          <p:cNvGrpSpPr/>
          <p:nvPr/>
        </p:nvGrpSpPr>
        <p:grpSpPr>
          <a:xfrm>
            <a:off x="1139771" y="4816117"/>
            <a:ext cx="430871" cy="405789"/>
            <a:chOff x="7460039" y="1375766"/>
            <a:chExt cx="1428337" cy="1424584"/>
          </a:xfrm>
        </p:grpSpPr>
        <p:sp>
          <p:nvSpPr>
            <p:cNvPr id="18" name="等腰三角形 17"/>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9" name="等腰三角形 18"/>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Tree>
    <p:extLst>
      <p:ext uri="{BB962C8B-B14F-4D97-AF65-F5344CB8AC3E}">
        <p14:creationId xmlns:p14="http://schemas.microsoft.com/office/powerpoint/2010/main" val="15058717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530488" y="3338810"/>
            <a:ext cx="8648700" cy="646331"/>
          </a:xfrm>
          <a:prstGeom prst="rect">
            <a:avLst/>
          </a:prstGeom>
          <a:noFill/>
        </p:spPr>
        <p:txBody>
          <a:bodyPr wrap="square" rtlCol="0">
            <a:spAutoFit/>
          </a:bodyPr>
          <a:lstStyle/>
          <a:p>
            <a:pPr algn="ctr"/>
            <a:r>
              <a:rPr lang="en-US" altLang="zh-CN" sz="3600" b="1" dirty="0" smtClean="0">
                <a:latin typeface="Microsoft YaHei" panose="020B0503020204020204" pitchFamily="34" charset="-122"/>
                <a:ea typeface="Microsoft YaHei" panose="020B0503020204020204" pitchFamily="34" charset="-122"/>
              </a:rPr>
              <a:t>Q&amp;A</a:t>
            </a:r>
            <a:endParaRPr lang="zh-CN" altLang="en-US" sz="3600" b="1" dirty="0" smtClean="0">
              <a:latin typeface="Microsoft YaHei" panose="020B0503020204020204" pitchFamily="34" charset="-122"/>
              <a:ea typeface="Microsoft YaHei" panose="020B0503020204020204" pitchFamily="34" charset="-122"/>
            </a:endParaRPr>
          </a:p>
        </p:txBody>
      </p:sp>
      <p:cxnSp>
        <p:nvCxnSpPr>
          <p:cNvPr id="14" name="直接连接符 13"/>
          <p:cNvCxnSpPr/>
          <p:nvPr/>
        </p:nvCxnSpPr>
        <p:spPr>
          <a:xfrm>
            <a:off x="2049601" y="4162161"/>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12699"/>
            <a:ext cx="12188131" cy="9144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华文细黑"/>
              <a:ea typeface="微软雅黑 Light"/>
              <a:cs typeface="+mn-cs"/>
            </a:endParaRPr>
          </a:p>
        </p:txBody>
      </p:sp>
      <p:sp>
        <p:nvSpPr>
          <p:cNvPr id="23" name="TextBox 76"/>
          <p:cNvSpPr txBox="1"/>
          <p:nvPr/>
        </p:nvSpPr>
        <p:spPr>
          <a:xfrm>
            <a:off x="1406352" y="-164321"/>
            <a:ext cx="10344395" cy="954107"/>
          </a:xfrm>
          <a:prstGeom prst="rect">
            <a:avLst/>
          </a:prstGeom>
          <a:noFill/>
        </p:spPr>
        <p:txBody>
          <a:bodyPr wrap="square" rtlCol="0">
            <a:spAutoFit/>
          </a:bodyPr>
          <a:lstStyle/>
          <a:p>
            <a:pPr lvl="0"/>
            <a:endParaRPr lang="en-US" altLang="zh-CN" sz="2800" b="1" dirty="0">
              <a:solidFill>
                <a:srgbClr val="0070C0"/>
              </a:solidFill>
              <a:latin typeface="Microsoft YaHei" panose="020B0503020204020204" pitchFamily="34" charset="-122"/>
              <a:ea typeface="Microsoft YaHei" panose="020B0503020204020204" pitchFamily="34" charset="-122"/>
              <a:cs typeface="+mn-ea"/>
              <a:sym typeface="+mn-lt"/>
            </a:endParaRPr>
          </a:p>
          <a:p>
            <a:pPr lvl="0"/>
            <a:r>
              <a:rPr lang="en-US" altLang="zh-CN" sz="2800" b="1" dirty="0">
                <a:solidFill>
                  <a:srgbClr val="0070C0"/>
                </a:solidFill>
                <a:latin typeface="Microsoft YaHei" panose="020B0503020204020204" pitchFamily="34" charset="-122"/>
                <a:ea typeface="Microsoft YaHei" panose="020B0503020204020204" pitchFamily="34" charset="-122"/>
                <a:cs typeface="+mn-ea"/>
                <a:sym typeface="+mn-lt"/>
              </a:rPr>
              <a:t>Thanks for </a:t>
            </a:r>
            <a:r>
              <a:rPr lang="en-US" altLang="zh-CN" sz="2800" b="1" dirty="0" smtClean="0">
                <a:solidFill>
                  <a:srgbClr val="0070C0"/>
                </a:solidFill>
                <a:latin typeface="Microsoft YaHei" panose="020B0503020204020204" pitchFamily="34" charset="-122"/>
                <a:ea typeface="Microsoft YaHei" panose="020B0503020204020204" pitchFamily="34" charset="-122"/>
                <a:cs typeface="+mn-ea"/>
                <a:sym typeface="+mn-lt"/>
              </a:rPr>
              <a:t>listening!!</a:t>
            </a:r>
            <a:endParaRPr lang="en-US" altLang="zh-CN" sz="2800" b="1" dirty="0">
              <a:solidFill>
                <a:srgbClr val="0070C0"/>
              </a:solidFill>
              <a:latin typeface="Microsoft YaHei" panose="020B0503020204020204" pitchFamily="34" charset="-122"/>
              <a:ea typeface="Microsoft YaHei" panose="020B0503020204020204" pitchFamily="34" charset="-122"/>
              <a:cs typeface="+mn-ea"/>
              <a:sym typeface="+mn-lt"/>
            </a:endParaRPr>
          </a:p>
        </p:txBody>
      </p:sp>
      <p:grpSp>
        <p:nvGrpSpPr>
          <p:cNvPr id="24" name="组合 16"/>
          <p:cNvGrpSpPr/>
          <p:nvPr/>
        </p:nvGrpSpPr>
        <p:grpSpPr>
          <a:xfrm>
            <a:off x="433163" y="117099"/>
            <a:ext cx="835707" cy="705600"/>
            <a:chOff x="7460039" y="1375766"/>
            <a:chExt cx="1428337" cy="1424584"/>
          </a:xfrm>
        </p:grpSpPr>
        <p:sp>
          <p:nvSpPr>
            <p:cNvPr id="25" name="等腰三角形 24"/>
            <p:cNvSpPr/>
            <p:nvPr/>
          </p:nvSpPr>
          <p:spPr>
            <a:xfrm rot="5400000">
              <a:off x="7677626" y="1589600"/>
              <a:ext cx="1424584" cy="996916"/>
            </a:xfrm>
            <a:prstGeom prst="triangle">
              <a:avLst/>
            </a:prstGeom>
            <a:solidFill>
              <a:schemeClr val="accent5">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sp>
          <p:nvSpPr>
            <p:cNvPr id="26" name="等腰三角形 25"/>
            <p:cNvSpPr/>
            <p:nvPr/>
          </p:nvSpPr>
          <p:spPr>
            <a:xfrm rot="3499384">
              <a:off x="7543011" y="1561418"/>
              <a:ext cx="887335" cy="1053279"/>
            </a:xfrm>
            <a:prstGeom prst="triangl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a:ea typeface="微软雅黑 Light"/>
                <a:cs typeface="+mn-ea"/>
                <a:sym typeface="+mn-lt"/>
              </a:endParaRPr>
            </a:p>
          </p:txBody>
        </p:sp>
      </p:grpSp>
      <p:pic>
        <p:nvPicPr>
          <p:cNvPr id="28" name="Picture 8" descr="pi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2731" y="55626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57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1000"/>
                                  </p:stCondLst>
                                  <p:childTnLst>
                                    <p:set>
                                      <p:cBhvr>
                                        <p:cTn id="11" dur="1" fill="hold">
                                          <p:stCondLst>
                                            <p:cond delay="0"/>
                                          </p:stCondLst>
                                        </p:cTn>
                                        <p:tgtEl>
                                          <p:spTgt spid="14"/>
                                        </p:tgtEl>
                                        <p:attrNameLst>
                                          <p:attrName>style.visibility</p:attrName>
                                        </p:attrNameLst>
                                      </p:cBhvr>
                                      <p:to>
                                        <p:strVal val="visible"/>
                                      </p:to>
                                    </p:set>
                                    <p:animEffect transition="in" filter="barn(out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华文细黑"/>
        <a:ea typeface="微软雅黑 Light"/>
        <a:cs typeface=""/>
      </a:majorFont>
      <a:minorFont>
        <a:latin typeface="华文细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3919</TotalTime>
  <Words>7847</Words>
  <Application>Microsoft Office PowerPoint</Application>
  <PresentationFormat>寬螢幕</PresentationFormat>
  <Paragraphs>1041</Paragraphs>
  <Slides>90</Slides>
  <Notes>50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90</vt:i4>
      </vt:variant>
    </vt:vector>
  </HeadingPairs>
  <TitlesOfParts>
    <vt:vector size="101" baseType="lpstr">
      <vt:lpstr>Microsoft YaHei</vt:lpstr>
      <vt:lpstr>宋体</vt:lpstr>
      <vt:lpstr>华文细黑</vt:lpstr>
      <vt:lpstr>微软雅黑 Light</vt:lpstr>
      <vt:lpstr>新細明體</vt:lpstr>
      <vt:lpstr>新細明體</vt:lpstr>
      <vt:lpstr>Arial</vt:lpstr>
      <vt:lpstr>Calibri</vt:lpstr>
      <vt:lpstr>Times New Roman</vt:lpstr>
      <vt:lpstr>Wingdings</vt:lpstr>
      <vt:lpstr>1_Office 主题</vt:lpstr>
      <vt:lpstr>PowerPoint 簡報</vt:lpstr>
      <vt:lpstr>PowerPoint 簡報</vt:lpstr>
      <vt:lpstr>PowerPoint 簡報</vt:lpstr>
      <vt:lpstr>PowerPoint 簡報</vt:lpstr>
      <vt:lpstr>Description of Models and Constructs</vt:lpstr>
      <vt:lpstr>PowerPoint 簡報</vt:lpstr>
      <vt:lpstr>PowerPoint 簡報</vt:lpstr>
      <vt:lpstr>PowerPoint 簡報</vt:lpstr>
      <vt:lpstr>PowerPoint 簡報</vt:lpstr>
      <vt:lpstr>PowerPoint 簡報</vt:lpstr>
      <vt:lpstr>PowerPoint 簡報</vt:lpstr>
      <vt:lpstr>Models and Theories of Individual Acceptance (2/8)</vt:lpstr>
      <vt:lpstr>Models and Theories of Individual Acceptance (3/8)</vt:lpstr>
      <vt:lpstr>Models and Theories of Individual Acceptance (4/8)</vt:lpstr>
      <vt:lpstr>Models and Theories of Individual Acceptance (5/8)</vt:lpstr>
      <vt:lpstr>Models and Theories of Individual Acceptance (6/8)</vt:lpstr>
      <vt:lpstr>Models and Theories of Individual Acceptance (7/8)</vt:lpstr>
      <vt:lpstr>Models and Theories of Individual Acceptance (8/8)</vt:lpstr>
      <vt:lpstr>Role of Moderators in Existing Models</vt:lpstr>
      <vt:lpstr>Role of Moderators in Existing Models</vt:lpstr>
      <vt:lpstr>Role of Moderators in Existing Models</vt:lpstr>
      <vt:lpstr>Review of Prior Model Comparisons</vt:lpstr>
      <vt:lpstr>PowerPoint 簡報</vt:lpstr>
      <vt:lpstr>Prior Model Tests and Model Comparisons</vt:lpstr>
      <vt:lpstr>Prior Model Tests and Model Comparisons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Performance Expectancy</vt:lpstr>
      <vt:lpstr>Performance Expectancy</vt:lpstr>
      <vt:lpstr>PowerPoint 簡報</vt:lpstr>
      <vt:lpstr>PowerPoint 簡報</vt:lpstr>
      <vt:lpstr>PowerPoint 簡報</vt:lpstr>
      <vt:lpstr>PowerPoint 簡報</vt:lpstr>
      <vt:lpstr>PowerPoint 簡報</vt:lpstr>
      <vt:lpstr>PowerPoint 簡報</vt:lpstr>
      <vt:lpstr>Social Influence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Fu</cp:lastModifiedBy>
  <cp:revision>265</cp:revision>
  <dcterms:created xsi:type="dcterms:W3CDTF">2015-03-26T07:55:48Z</dcterms:created>
  <dcterms:modified xsi:type="dcterms:W3CDTF">2018-09-17T13:46:14Z</dcterms:modified>
</cp:coreProperties>
</file>